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13" r:id="rId1"/>
    <p:sldMasterId id="2147484057" r:id="rId2"/>
  </p:sldMasterIdLst>
  <p:notesMasterIdLst>
    <p:notesMasterId r:id="rId30"/>
  </p:notesMasterIdLst>
  <p:handoutMasterIdLst>
    <p:handoutMasterId r:id="rId31"/>
  </p:handoutMasterIdLst>
  <p:sldIdLst>
    <p:sldId id="269" r:id="rId3"/>
    <p:sldId id="331" r:id="rId4"/>
    <p:sldId id="475" r:id="rId5"/>
    <p:sldId id="474" r:id="rId6"/>
    <p:sldId id="328" r:id="rId7"/>
    <p:sldId id="495" r:id="rId8"/>
    <p:sldId id="478" r:id="rId9"/>
    <p:sldId id="494" r:id="rId10"/>
    <p:sldId id="477" r:id="rId11"/>
    <p:sldId id="479" r:id="rId12"/>
    <p:sldId id="486" r:id="rId13"/>
    <p:sldId id="492" r:id="rId14"/>
    <p:sldId id="482" r:id="rId15"/>
    <p:sldId id="483" r:id="rId16"/>
    <p:sldId id="484" r:id="rId17"/>
    <p:sldId id="485" r:id="rId18"/>
    <p:sldId id="498" r:id="rId19"/>
    <p:sldId id="493" r:id="rId20"/>
    <p:sldId id="480" r:id="rId21"/>
    <p:sldId id="490" r:id="rId22"/>
    <p:sldId id="487" r:id="rId23"/>
    <p:sldId id="488" r:id="rId24"/>
    <p:sldId id="489" r:id="rId25"/>
    <p:sldId id="491" r:id="rId26"/>
    <p:sldId id="497" r:id="rId27"/>
    <p:sldId id="481" r:id="rId28"/>
    <p:sldId id="324" r:id="rId29"/>
  </p:sldIdLst>
  <p:sldSz cx="9144000" cy="5143500" type="screen16x9"/>
  <p:notesSz cx="6797675" cy="9926638"/>
  <p:defaultTextStyle>
    <a:defPPr>
      <a:defRPr lang="de-DE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672EC61-0FF3-BA53-860E-7DC2566A2B33}" name="Isabel Voirol-Rubido" initials="IV" userId="S::isabel.voirol-rubido@hepvs.ch::4717aede-1d99-4eb2-8a21-00d17efb9d3f" providerId="AD"/>
  <p188:author id="{792D95AD-5AD9-FDFA-64DE-FA2EF81F3EB4}" name="Corinna Bumann" initials="CB" userId="S::corinna.bumann@hepvs.ch::2d4220ee-3f3e-49d7-a10e-4d55fdf4a04f" providerId="AD"/>
  <p188:author id="{B1FA87EB-292B-F60D-5521-52D1335E44A2}" name="Catherine Tobola" initials="CT" userId="S::catherine.tobola@hepvs.ch::f6ceb1da-c482-458b-82b4-83f0c18d75c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492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9231" autoAdjust="0"/>
  </p:normalViewPr>
  <p:slideViewPr>
    <p:cSldViewPr snapToGrid="0">
      <p:cViewPr varScale="1">
        <p:scale>
          <a:sx n="116" d="100"/>
          <a:sy n="116" d="100"/>
        </p:scale>
        <p:origin x="1464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VLMDATA\HOME\HOME\CBU\F_E_Projekte\Suivi%205_6S\Datenanalyse\CSE_T1-T2-T3-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VLMDATA\HOME\HOME\CBU\F_E_Projekte\Suivi%205_6S\Datenanalyse\CSE_T1-T2-T3-a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VLMDATA\HOME\HOME\CBU\F_E_Projekte\Suivi%205_6S\Datenanalyse\CSE_T1-T2-T3-a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'AL_Profile Mittelwerte'!$C$128</c:f>
              <c:strCache>
                <c:ptCount val="1"/>
                <c:pt idx="0">
                  <c:v>T1 (n=49)</c:v>
                </c:pt>
              </c:strCache>
            </c:strRef>
          </c:tx>
          <c:spPr>
            <a:noFill/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99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F53-479F-B80E-7F9A8AB182E0}"/>
              </c:ext>
            </c:extLst>
          </c:dPt>
          <c:dPt>
            <c:idx val="1"/>
            <c:invertIfNegative val="0"/>
            <c:bubble3D val="0"/>
            <c:spPr>
              <a:solidFill>
                <a:srgbClr val="CCFF99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F53-479F-B80E-7F9A8AB182E0}"/>
              </c:ext>
            </c:extLst>
          </c:dPt>
          <c:dPt>
            <c:idx val="2"/>
            <c:invertIfNegative val="0"/>
            <c:bubble3D val="0"/>
            <c:spPr>
              <a:solidFill>
                <a:srgbClr val="CCECFF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F53-479F-B80E-7F9A8AB182E0}"/>
              </c:ext>
            </c:extLst>
          </c:dPt>
          <c:dPt>
            <c:idx val="3"/>
            <c:invertIfNegative val="0"/>
            <c:bubble3D val="0"/>
            <c:spPr>
              <a:solidFill>
                <a:srgbClr val="FFF0A7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F53-479F-B80E-7F9A8AB182E0}"/>
              </c:ext>
            </c:extLst>
          </c:dPt>
          <c:dPt>
            <c:idx val="4"/>
            <c:invertIfNegative val="0"/>
            <c:bubble3D val="0"/>
            <c:spPr>
              <a:solidFill>
                <a:srgbClr val="FF9999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F53-479F-B80E-7F9A8AB182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'AL_Profile Mittelwerte'!$B$129:$B$133</c:f>
              <c:strCache>
                <c:ptCount val="5"/>
                <c:pt idx="0">
                  <c:v>SELF</c:v>
                </c:pt>
                <c:pt idx="1">
                  <c:v>SOC</c:v>
                </c:pt>
                <c:pt idx="2">
                  <c:v>COOP</c:v>
                </c:pt>
                <c:pt idx="3">
                  <c:v>EMO</c:v>
                </c:pt>
                <c:pt idx="4">
                  <c:v>INNO</c:v>
                </c:pt>
              </c:strCache>
            </c:strRef>
          </c:cat>
          <c:val>
            <c:numRef>
              <c:f>'AL_Profile Mittelwerte'!$C$129:$C$133</c:f>
              <c:numCache>
                <c:formatCode>General</c:formatCode>
                <c:ptCount val="5"/>
                <c:pt idx="0">
                  <c:v>4.08</c:v>
                </c:pt>
                <c:pt idx="1">
                  <c:v>3.75</c:v>
                </c:pt>
                <c:pt idx="2">
                  <c:v>4.38</c:v>
                </c:pt>
                <c:pt idx="3">
                  <c:v>3.74</c:v>
                </c:pt>
                <c:pt idx="4">
                  <c:v>3.69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F53-479F-B80E-7F9A8AB182E0}"/>
            </c:ext>
          </c:extLst>
        </c:ser>
        <c:ser>
          <c:idx val="1"/>
          <c:order val="1"/>
          <c:tx>
            <c:strRef>
              <c:f>'AL_Profile Mittelwerte'!$D$128</c:f>
              <c:strCache>
                <c:ptCount val="1"/>
                <c:pt idx="0">
                  <c:v>T3 (n=29)</c:v>
                </c:pt>
              </c:strCache>
            </c:strRef>
          </c:tx>
          <c:spPr>
            <a:noFill/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6F53-479F-B80E-7F9A8AB182E0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6F53-479F-B80E-7F9A8AB182E0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6F53-479F-B80E-7F9A8AB182E0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6F53-479F-B80E-7F9A8AB182E0}"/>
              </c:ext>
            </c:extLst>
          </c:dPt>
          <c:dPt>
            <c:idx val="4"/>
            <c:invertIfNegative val="0"/>
            <c:bubble3D val="0"/>
            <c:spPr>
              <a:solidFill>
                <a:srgbClr val="F82C3F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6F53-479F-B80E-7F9A8AB182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'AL_Profile Mittelwerte'!$B$129:$B$133</c:f>
              <c:strCache>
                <c:ptCount val="5"/>
                <c:pt idx="0">
                  <c:v>SELF</c:v>
                </c:pt>
                <c:pt idx="1">
                  <c:v>SOC</c:v>
                </c:pt>
                <c:pt idx="2">
                  <c:v>COOP</c:v>
                </c:pt>
                <c:pt idx="3">
                  <c:v>EMO</c:v>
                </c:pt>
                <c:pt idx="4">
                  <c:v>INNO</c:v>
                </c:pt>
              </c:strCache>
            </c:strRef>
          </c:cat>
          <c:val>
            <c:numRef>
              <c:f>'AL_Profile Mittelwerte'!$D$129:$D$133</c:f>
              <c:numCache>
                <c:formatCode>General</c:formatCode>
                <c:ptCount val="5"/>
                <c:pt idx="0">
                  <c:v>4.3499999999999996</c:v>
                </c:pt>
                <c:pt idx="1">
                  <c:v>3.79</c:v>
                </c:pt>
                <c:pt idx="2">
                  <c:v>4.51</c:v>
                </c:pt>
                <c:pt idx="3">
                  <c:v>3.78</c:v>
                </c:pt>
                <c:pt idx="4">
                  <c:v>3.92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6F53-479F-B80E-7F9A8AB182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32553327"/>
        <c:axId val="832550447"/>
      </c:barChart>
      <c:catAx>
        <c:axId val="83255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2550447"/>
        <c:crosses val="autoZero"/>
        <c:auto val="1"/>
        <c:lblAlgn val="ctr"/>
        <c:lblOffset val="100"/>
        <c:noMultiLvlLbl val="0"/>
      </c:catAx>
      <c:valAx>
        <c:axId val="8325504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2553327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>
            <a:solidFill>
              <a:schemeClr val="tx2">
                <a:lumMod val="15000"/>
                <a:lumOff val="85000"/>
              </a:schemeClr>
            </a:solidFill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EMPLOI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'CSE nur SM T1+T3 '!$C$6</c:f>
              <c:strCache>
                <c:ptCount val="1"/>
                <c:pt idx="0">
                  <c:v>T1 (n=13)</c:v>
                </c:pt>
              </c:strCache>
            </c:strRef>
          </c:tx>
          <c:spPr>
            <a:noFill/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99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36-4701-AD24-487CCFF2422B}"/>
              </c:ext>
            </c:extLst>
          </c:dPt>
          <c:dPt>
            <c:idx val="1"/>
            <c:invertIfNegative val="0"/>
            <c:bubble3D val="0"/>
            <c:spPr>
              <a:solidFill>
                <a:srgbClr val="CCFF99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36-4701-AD24-487CCFF2422B}"/>
              </c:ext>
            </c:extLst>
          </c:dPt>
          <c:dPt>
            <c:idx val="2"/>
            <c:invertIfNegative val="0"/>
            <c:bubble3D val="0"/>
            <c:spPr>
              <a:solidFill>
                <a:srgbClr val="CCECFF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036-4701-AD24-487CCFF2422B}"/>
              </c:ext>
            </c:extLst>
          </c:dPt>
          <c:dPt>
            <c:idx val="3"/>
            <c:invertIfNegative val="0"/>
            <c:bubble3D val="0"/>
            <c:spPr>
              <a:solidFill>
                <a:srgbClr val="FFF0A7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036-4701-AD24-487CCFF2422B}"/>
              </c:ext>
            </c:extLst>
          </c:dPt>
          <c:dPt>
            <c:idx val="4"/>
            <c:invertIfNegative val="0"/>
            <c:bubble3D val="0"/>
            <c:spPr>
              <a:solidFill>
                <a:srgbClr val="FFCCCC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036-4701-AD24-487CCFF2422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'CSE nur SM T1+T3 '!$B$7:$B$11</c:f>
              <c:strCache>
                <c:ptCount val="5"/>
                <c:pt idx="0">
                  <c:v>SELF</c:v>
                </c:pt>
                <c:pt idx="1">
                  <c:v>SOC</c:v>
                </c:pt>
                <c:pt idx="2">
                  <c:v>COOP</c:v>
                </c:pt>
                <c:pt idx="3">
                  <c:v>EMO</c:v>
                </c:pt>
                <c:pt idx="4">
                  <c:v>INNO</c:v>
                </c:pt>
              </c:strCache>
            </c:strRef>
          </c:cat>
          <c:val>
            <c:numRef>
              <c:f>'CSE nur SM T1+T3 '!$C$7:$C$11</c:f>
              <c:numCache>
                <c:formatCode>General</c:formatCode>
                <c:ptCount val="5"/>
                <c:pt idx="0">
                  <c:v>4.0999999999999996</c:v>
                </c:pt>
                <c:pt idx="1">
                  <c:v>4.0999999999999996</c:v>
                </c:pt>
                <c:pt idx="2">
                  <c:v>4.3</c:v>
                </c:pt>
                <c:pt idx="3">
                  <c:v>4.2</c:v>
                </c:pt>
                <c:pt idx="4">
                  <c:v>3.7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036-4701-AD24-487CCFF2422B}"/>
            </c:ext>
          </c:extLst>
        </c:ser>
        <c:ser>
          <c:idx val="1"/>
          <c:order val="1"/>
          <c:tx>
            <c:strRef>
              <c:f>'CSE nur SM T1+T3 '!$D$6</c:f>
              <c:strCache>
                <c:ptCount val="1"/>
                <c:pt idx="0">
                  <c:v>T3 (n=10) </c:v>
                </c:pt>
              </c:strCache>
            </c:strRef>
          </c:tx>
          <c:spPr>
            <a:noFill/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2036-4701-AD24-487CCFF2422B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2036-4701-AD24-487CCFF2422B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2036-4701-AD24-487CCFF2422B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2036-4701-AD24-487CCFF2422B}"/>
              </c:ext>
            </c:extLst>
          </c:dPt>
          <c:dPt>
            <c:idx val="4"/>
            <c:invertIfNegative val="0"/>
            <c:bubble3D val="0"/>
            <c:spPr>
              <a:solidFill>
                <a:srgbClr val="F82C3F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2036-4701-AD24-487CCFF2422B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fld id="{DB280578-5486-40AC-9B12-B11E4D917627}" type="VALUE">
                      <a:rPr lang="en-US"/>
                      <a:pPr/>
                      <a:t>[WERT]</a:t>
                    </a:fld>
                    <a:endParaRPr lang="de-CH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2036-4701-AD24-487CCFF2422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0060B41-013F-4F27-94BA-9884C86238A8}" type="VALUE">
                      <a:rPr lang="en-US"/>
                      <a:pPr/>
                      <a:t>[WERT]</a:t>
                    </a:fld>
                    <a:endParaRPr lang="de-CH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2-2036-4701-AD24-487CCFF242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'CSE nur SM T1+T3 '!$B$7:$B$11</c:f>
              <c:strCache>
                <c:ptCount val="5"/>
                <c:pt idx="0">
                  <c:v>SELF</c:v>
                </c:pt>
                <c:pt idx="1">
                  <c:v>SOC</c:v>
                </c:pt>
                <c:pt idx="2">
                  <c:v>COOP</c:v>
                </c:pt>
                <c:pt idx="3">
                  <c:v>EMO</c:v>
                </c:pt>
                <c:pt idx="4">
                  <c:v>INNO</c:v>
                </c:pt>
              </c:strCache>
            </c:strRef>
          </c:cat>
          <c:val>
            <c:numRef>
              <c:f>'CSE nur SM T1+T3 '!$D$7:$D$11</c:f>
              <c:numCache>
                <c:formatCode>General</c:formatCode>
                <c:ptCount val="5"/>
                <c:pt idx="0">
                  <c:v>4.4000000000000004</c:v>
                </c:pt>
                <c:pt idx="1">
                  <c:v>4.3</c:v>
                </c:pt>
                <c:pt idx="2">
                  <c:v>4.4000000000000004</c:v>
                </c:pt>
                <c:pt idx="3">
                  <c:v>4.3</c:v>
                </c:pt>
                <c:pt idx="4">
                  <c:v>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2036-4701-AD24-487CCFF2422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32586927"/>
        <c:axId val="832594127"/>
      </c:barChart>
      <c:catAx>
        <c:axId val="832586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2594127"/>
        <c:crosses val="autoZero"/>
        <c:auto val="1"/>
        <c:lblAlgn val="ctr"/>
        <c:lblOffset val="100"/>
        <c:noMultiLvlLbl val="0"/>
      </c:catAx>
      <c:valAx>
        <c:axId val="832594127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25869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TRAD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'CSE nur SM T1+T3 '!$F$6</c:f>
              <c:strCache>
                <c:ptCount val="1"/>
                <c:pt idx="0">
                  <c:v>T1 (n=22)</c:v>
                </c:pt>
              </c:strCache>
            </c:strRef>
          </c:tx>
          <c:spPr>
            <a:noFill/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99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B71-48E1-ACD6-6D4326E76627}"/>
              </c:ext>
            </c:extLst>
          </c:dPt>
          <c:dPt>
            <c:idx val="1"/>
            <c:invertIfNegative val="0"/>
            <c:bubble3D val="0"/>
            <c:spPr>
              <a:solidFill>
                <a:srgbClr val="CCFF99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B71-48E1-ACD6-6D4326E76627}"/>
              </c:ext>
            </c:extLst>
          </c:dPt>
          <c:dPt>
            <c:idx val="2"/>
            <c:invertIfNegative val="0"/>
            <c:bubble3D val="0"/>
            <c:spPr>
              <a:solidFill>
                <a:srgbClr val="CCECFF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B71-48E1-ACD6-6D4326E76627}"/>
              </c:ext>
            </c:extLst>
          </c:dPt>
          <c:dPt>
            <c:idx val="3"/>
            <c:invertIfNegative val="0"/>
            <c:bubble3D val="0"/>
            <c:spPr>
              <a:solidFill>
                <a:srgbClr val="FFF0A7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B71-48E1-ACD6-6D4326E76627}"/>
              </c:ext>
            </c:extLst>
          </c:dPt>
          <c:dPt>
            <c:idx val="4"/>
            <c:invertIfNegative val="0"/>
            <c:bubble3D val="0"/>
            <c:spPr>
              <a:solidFill>
                <a:srgbClr val="FFCCCC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B71-48E1-ACD6-6D4326E7662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'CSE nur SM T1+T3 '!$E$7:$E$11</c:f>
              <c:strCache>
                <c:ptCount val="5"/>
                <c:pt idx="0">
                  <c:v>SELF</c:v>
                </c:pt>
                <c:pt idx="1">
                  <c:v>SOC</c:v>
                </c:pt>
                <c:pt idx="2">
                  <c:v>COOP</c:v>
                </c:pt>
                <c:pt idx="3">
                  <c:v>EMO</c:v>
                </c:pt>
                <c:pt idx="4">
                  <c:v>INNO</c:v>
                </c:pt>
              </c:strCache>
            </c:strRef>
          </c:cat>
          <c:val>
            <c:numRef>
              <c:f>'CSE nur SM T1+T3 '!$F$7:$F$11</c:f>
              <c:numCache>
                <c:formatCode>General</c:formatCode>
                <c:ptCount val="5"/>
                <c:pt idx="0">
                  <c:v>4.28</c:v>
                </c:pt>
                <c:pt idx="1">
                  <c:v>3.66</c:v>
                </c:pt>
                <c:pt idx="2">
                  <c:v>4.42</c:v>
                </c:pt>
                <c:pt idx="3">
                  <c:v>3.86</c:v>
                </c:pt>
                <c:pt idx="4">
                  <c:v>3.63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B71-48E1-ACD6-6D4326E76627}"/>
            </c:ext>
          </c:extLst>
        </c:ser>
        <c:ser>
          <c:idx val="1"/>
          <c:order val="1"/>
          <c:tx>
            <c:strRef>
              <c:f>'CSE nur SM T1+T3 '!$G$6</c:f>
              <c:strCache>
                <c:ptCount val="1"/>
                <c:pt idx="0">
                  <c:v>T3 (n=8)</c:v>
                </c:pt>
              </c:strCache>
            </c:strRef>
          </c:tx>
          <c:spPr>
            <a:noFill/>
            <a:ln>
              <a:solidFill>
                <a:schemeClr val="bg1">
                  <a:lumMod val="65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3B71-48E1-ACD6-6D4326E76627}"/>
              </c:ext>
            </c:extLst>
          </c:dPt>
          <c:dPt>
            <c:idx val="1"/>
            <c:invertIfNegative val="0"/>
            <c:bubble3D val="0"/>
            <c:spPr>
              <a:solidFill>
                <a:srgbClr val="92D05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3B71-48E1-ACD6-6D4326E7662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0-3B71-48E1-ACD6-6D4326E76627}"/>
              </c:ext>
            </c:extLst>
          </c:dPt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2-3B71-48E1-ACD6-6D4326E76627}"/>
              </c:ext>
            </c:extLst>
          </c:dPt>
          <c:dPt>
            <c:idx val="4"/>
            <c:invertIfNegative val="0"/>
            <c:bubble3D val="0"/>
            <c:spPr>
              <a:solidFill>
                <a:srgbClr val="F82C3F"/>
              </a:solidFill>
              <a:ln>
                <a:solidFill>
                  <a:schemeClr val="bg1">
                    <a:lumMod val="6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4-3B71-48E1-ACD6-6D4326E76627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30628F61-CC57-42AC-B32E-C1C09D580498}" type="VALUE">
                      <a:rPr lang="en-US"/>
                      <a:pPr/>
                      <a:t>[WERT]</a:t>
                    </a:fld>
                    <a:endParaRPr lang="de-CH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3B71-48E1-ACD6-6D4326E7662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D08B297-4271-4599-81EC-9D7632CC4CBE}" type="VALUE">
                      <a:rPr lang="en-US"/>
                      <a:pPr/>
                      <a:t>[WERT]</a:t>
                    </a:fld>
                    <a:endParaRPr lang="de-CH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3B71-48E1-ACD6-6D4326E76627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12447B2-192F-4179-9408-1C4C9BF0BECA}" type="VALUE">
                      <a:rPr lang="en-US"/>
                      <a:pPr/>
                      <a:t>[WERT]</a:t>
                    </a:fld>
                    <a:endParaRPr lang="de-CH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4-3B71-48E1-ACD6-6D4326E766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'CSE nur SM T1+T3 '!$E$7:$E$11</c:f>
              <c:strCache>
                <c:ptCount val="5"/>
                <c:pt idx="0">
                  <c:v>SELF</c:v>
                </c:pt>
                <c:pt idx="1">
                  <c:v>SOC</c:v>
                </c:pt>
                <c:pt idx="2">
                  <c:v>COOP</c:v>
                </c:pt>
                <c:pt idx="3">
                  <c:v>EMO</c:v>
                </c:pt>
                <c:pt idx="4">
                  <c:v>INNO</c:v>
                </c:pt>
              </c:strCache>
            </c:strRef>
          </c:cat>
          <c:val>
            <c:numRef>
              <c:f>'CSE nur SM T1+T3 '!$G$7:$G$11</c:f>
              <c:numCache>
                <c:formatCode>General</c:formatCode>
                <c:ptCount val="5"/>
                <c:pt idx="0">
                  <c:v>4.5</c:v>
                </c:pt>
                <c:pt idx="1">
                  <c:v>3.63</c:v>
                </c:pt>
                <c:pt idx="2">
                  <c:v>4.63</c:v>
                </c:pt>
                <c:pt idx="3">
                  <c:v>3.56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3B71-48E1-ACD6-6D4326E7662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32532207"/>
        <c:axId val="832528367"/>
      </c:barChart>
      <c:catAx>
        <c:axId val="8325322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2528367"/>
        <c:crosses val="autoZero"/>
        <c:auto val="1"/>
        <c:lblAlgn val="ctr"/>
        <c:lblOffset val="100"/>
        <c:noMultiLvlLbl val="0"/>
      </c:catAx>
      <c:valAx>
        <c:axId val="8325283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832532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83F831-93A6-4E2D-A7B8-2AE3045B8DB5}" type="doc">
      <dgm:prSet loTypeId="urn:microsoft.com/office/officeart/2005/8/layout/hierarchy2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fr-CH"/>
        </a:p>
      </dgm:t>
    </dgm:pt>
    <dgm:pt modelId="{2EF6470E-1F95-4B62-A952-33243264DDAB}">
      <dgm:prSet phldrT="[Texte]" custT="1"/>
      <dgm:spPr/>
      <dgm:t>
        <a:bodyPr/>
        <a:lstStyle/>
        <a:p>
          <a:r>
            <a:rPr lang="fr-CH" sz="1200" b="1"/>
            <a:t>Formative Evaluation</a:t>
          </a:r>
        </a:p>
        <a:p>
          <a:r>
            <a:rPr lang="fr-CH" sz="1200" b="0" err="1"/>
            <a:t>Reflexiv</a:t>
          </a:r>
          <a:endParaRPr lang="fr-CH" sz="1200" b="0"/>
        </a:p>
        <a:p>
          <a:r>
            <a:rPr lang="fr-CH" sz="1200" b="0" err="1"/>
            <a:t>Partizipativ</a:t>
          </a:r>
          <a:endParaRPr lang="fr-CH" sz="1200" b="0"/>
        </a:p>
        <a:p>
          <a:r>
            <a:rPr lang="fr-CH" sz="1200" b="0"/>
            <a:t>(Birenbaum et al., 2015)</a:t>
          </a:r>
        </a:p>
      </dgm:t>
    </dgm:pt>
    <dgm:pt modelId="{70E5CA13-092F-42D5-9609-9B7EF7FAFE42}" type="parTrans" cxnId="{E07C0D7D-50BD-4D85-9B03-6A9F5271FE6D}">
      <dgm:prSet/>
      <dgm:spPr/>
      <dgm:t>
        <a:bodyPr/>
        <a:lstStyle/>
        <a:p>
          <a:endParaRPr lang="fr-CH" sz="1200"/>
        </a:p>
      </dgm:t>
    </dgm:pt>
    <dgm:pt modelId="{27BDD85A-A87D-4230-B73D-83C2911567E0}" type="sibTrans" cxnId="{E07C0D7D-50BD-4D85-9B03-6A9F5271FE6D}">
      <dgm:prSet/>
      <dgm:spPr/>
      <dgm:t>
        <a:bodyPr/>
        <a:lstStyle/>
        <a:p>
          <a:endParaRPr lang="fr-CH" sz="1200"/>
        </a:p>
      </dgm:t>
    </dgm:pt>
    <dgm:pt modelId="{97AC8D3E-ABB8-425F-B005-B22A0D11E7DD}">
      <dgm:prSet phldrT="[Texte]" custT="1"/>
      <dgm:spPr/>
      <dgm:t>
        <a:bodyPr/>
        <a:lstStyle/>
        <a:p>
          <a:r>
            <a:rPr lang="fr-CH" sz="1200" b="1" err="1"/>
            <a:t>Aktive</a:t>
          </a:r>
          <a:r>
            <a:rPr lang="fr-CH" sz="1200" b="1"/>
            <a:t> </a:t>
          </a:r>
          <a:r>
            <a:rPr lang="fr-CH" sz="1200" b="1" err="1"/>
            <a:t>Einbindung</a:t>
          </a:r>
          <a:r>
            <a:rPr lang="fr-CH" sz="1200" b="1"/>
            <a:t>      </a:t>
          </a:r>
        </a:p>
        <a:p>
          <a:r>
            <a:rPr lang="fr-CH" sz="1200" b="0"/>
            <a:t> (Lajoie &amp; Harel, 2019)</a:t>
          </a:r>
        </a:p>
      </dgm:t>
    </dgm:pt>
    <dgm:pt modelId="{9941D3B1-B6EE-4BB2-9196-978907004347}" type="parTrans" cxnId="{016C4C39-7596-46C3-A230-91F731A86DAB}">
      <dgm:prSet custT="1"/>
      <dgm:spPr/>
      <dgm:t>
        <a:bodyPr/>
        <a:lstStyle/>
        <a:p>
          <a:endParaRPr lang="fr-CH" sz="1200"/>
        </a:p>
      </dgm:t>
    </dgm:pt>
    <dgm:pt modelId="{FD91FA0A-D5AD-47CB-A813-59B31B86DF22}" type="sibTrans" cxnId="{016C4C39-7596-46C3-A230-91F731A86DAB}">
      <dgm:prSet/>
      <dgm:spPr/>
      <dgm:t>
        <a:bodyPr/>
        <a:lstStyle/>
        <a:p>
          <a:endParaRPr lang="fr-CH" sz="1200"/>
        </a:p>
      </dgm:t>
    </dgm:pt>
    <dgm:pt modelId="{E74468E9-CCE8-4845-BB29-BB64C3E2A9C7}">
      <dgm:prSet phldrT="[Texte]" custT="1"/>
      <dgm:spPr/>
      <dgm:t>
        <a:bodyPr/>
        <a:lstStyle/>
        <a:p>
          <a:r>
            <a:rPr lang="fr-CH" sz="1200" b="1" err="1"/>
            <a:t>Dialog</a:t>
          </a:r>
          <a:r>
            <a:rPr lang="fr-CH" sz="1200" b="1"/>
            <a:t> </a:t>
          </a:r>
          <a:r>
            <a:rPr lang="fr-CH" sz="1200" b="1" err="1"/>
            <a:t>zwischen</a:t>
          </a:r>
          <a:r>
            <a:rPr lang="fr-CH" sz="1200" b="1"/>
            <a:t> Institution und </a:t>
          </a:r>
          <a:r>
            <a:rPr lang="fr-CH" sz="1200" b="1" err="1"/>
            <a:t>Praxisfeld</a:t>
          </a:r>
          <a:endParaRPr lang="fr-CH" sz="1200" b="1"/>
        </a:p>
      </dgm:t>
    </dgm:pt>
    <dgm:pt modelId="{9B276842-5886-4642-93C3-60E243765BED}" type="parTrans" cxnId="{8DB86010-AA58-44BF-9C8A-05C9CBC47A31}">
      <dgm:prSet custT="1"/>
      <dgm:spPr/>
      <dgm:t>
        <a:bodyPr/>
        <a:lstStyle/>
        <a:p>
          <a:endParaRPr lang="fr-CH" sz="1200"/>
        </a:p>
      </dgm:t>
    </dgm:pt>
    <dgm:pt modelId="{BF383D0D-1844-4AA5-844A-6E114F0AD923}" type="sibTrans" cxnId="{8DB86010-AA58-44BF-9C8A-05C9CBC47A31}">
      <dgm:prSet/>
      <dgm:spPr/>
      <dgm:t>
        <a:bodyPr/>
        <a:lstStyle/>
        <a:p>
          <a:endParaRPr lang="fr-CH" sz="1200"/>
        </a:p>
      </dgm:t>
    </dgm:pt>
    <dgm:pt modelId="{B4FF0B10-2797-40D9-9E58-79E74291FE5C}">
      <dgm:prSet phldrT="[Texte]" custT="1"/>
      <dgm:spPr/>
      <dgm:t>
        <a:bodyPr/>
        <a:lstStyle/>
        <a:p>
          <a:pPr>
            <a:buNone/>
          </a:pPr>
          <a:r>
            <a:rPr lang="fr-CH" sz="1200" b="1"/>
            <a:t>Auto-Evaluation</a:t>
          </a:r>
        </a:p>
        <a:p>
          <a:pPr>
            <a:buFont typeface="Wingdings" panose="05000000000000000000" pitchFamily="2" charset="2"/>
            <a:buChar char="Ø"/>
          </a:pPr>
          <a:r>
            <a:rPr lang="fr-CH" sz="1200" b="0" err="1"/>
            <a:t>Stärken</a:t>
          </a:r>
          <a:r>
            <a:rPr lang="fr-CH" sz="1200" b="0"/>
            <a:t> und </a:t>
          </a:r>
          <a:r>
            <a:rPr lang="fr-CH" sz="1200" b="0" err="1"/>
            <a:t>Schwächen</a:t>
          </a:r>
          <a:endParaRPr lang="fr-CH" sz="1200" b="0"/>
        </a:p>
        <a:p>
          <a:pPr>
            <a:buFont typeface="Wingdings" panose="05000000000000000000" pitchFamily="2" charset="2"/>
            <a:buChar char="Ø"/>
          </a:pPr>
          <a:r>
            <a:rPr lang="fr-CH" sz="1200" b="0"/>
            <a:t>Autonomie</a:t>
          </a:r>
        </a:p>
      </dgm:t>
    </dgm:pt>
    <dgm:pt modelId="{F3CDE91A-9E2A-4D76-B014-FFB6A51EE526}" type="sibTrans" cxnId="{C6A4EA16-E93A-4520-A5FB-B202A323D619}">
      <dgm:prSet/>
      <dgm:spPr/>
      <dgm:t>
        <a:bodyPr/>
        <a:lstStyle/>
        <a:p>
          <a:endParaRPr lang="fr-CH" sz="1200"/>
        </a:p>
      </dgm:t>
    </dgm:pt>
    <dgm:pt modelId="{B68937A3-CE70-44FA-97D0-C963F452F211}" type="parTrans" cxnId="{C6A4EA16-E93A-4520-A5FB-B202A323D619}">
      <dgm:prSet custT="1"/>
      <dgm:spPr/>
      <dgm:t>
        <a:bodyPr/>
        <a:lstStyle/>
        <a:p>
          <a:endParaRPr lang="fr-CH" sz="1200"/>
        </a:p>
      </dgm:t>
    </dgm:pt>
    <dgm:pt modelId="{4B4DC315-08D7-474F-94A1-C09A26D64E5F}">
      <dgm:prSet phldrT="[Texte]" custT="1"/>
      <dgm:spPr/>
      <dgm:t>
        <a:bodyPr/>
        <a:lstStyle/>
        <a:p>
          <a:r>
            <a:rPr lang="fr-CH" sz="1200" b="1" err="1"/>
            <a:t>Entwicklung</a:t>
          </a:r>
          <a:r>
            <a:rPr lang="fr-CH" sz="1200" b="1"/>
            <a:t> von </a:t>
          </a:r>
          <a:r>
            <a:rPr lang="fr-CH" sz="1200" b="1" err="1"/>
            <a:t>Interaktion</a:t>
          </a:r>
          <a:r>
            <a:rPr lang="fr-CH" sz="1200" b="1"/>
            <a:t> und </a:t>
          </a:r>
          <a:r>
            <a:rPr lang="fr-CH" sz="1200" b="1" err="1"/>
            <a:t>Kompetenzen</a:t>
          </a:r>
          <a:endParaRPr lang="fr-CH" sz="1200" b="1"/>
        </a:p>
        <a:p>
          <a:r>
            <a:rPr lang="fr-CH" sz="1200" b="0"/>
            <a:t>(</a:t>
          </a:r>
          <a:r>
            <a:rPr lang="fr-CH" sz="1200" b="0" err="1"/>
            <a:t>Tosey</a:t>
          </a:r>
          <a:r>
            <a:rPr lang="fr-CH" sz="1200" b="0"/>
            <a:t> et al., 2015)</a:t>
          </a:r>
        </a:p>
      </dgm:t>
    </dgm:pt>
    <dgm:pt modelId="{D419342B-ED84-4B7D-8168-A94D30FCB08B}" type="parTrans" cxnId="{F8D172B6-7554-4541-A27E-0A76D0711ADA}">
      <dgm:prSet custT="1"/>
      <dgm:spPr/>
      <dgm:t>
        <a:bodyPr/>
        <a:lstStyle/>
        <a:p>
          <a:endParaRPr lang="fr-CH" sz="1200"/>
        </a:p>
      </dgm:t>
    </dgm:pt>
    <dgm:pt modelId="{CE8436DD-8A68-41F1-BFD4-DE6687A02414}" type="sibTrans" cxnId="{F8D172B6-7554-4541-A27E-0A76D0711ADA}">
      <dgm:prSet/>
      <dgm:spPr/>
      <dgm:t>
        <a:bodyPr/>
        <a:lstStyle/>
        <a:p>
          <a:endParaRPr lang="fr-CH" sz="1200"/>
        </a:p>
      </dgm:t>
    </dgm:pt>
    <dgm:pt modelId="{CDD174E4-2680-4235-A47F-F2856C570E24}">
      <dgm:prSet phldrT="[Texte]" custT="1"/>
      <dgm:spPr/>
      <dgm:t>
        <a:bodyPr/>
        <a:lstStyle/>
        <a:p>
          <a:r>
            <a:rPr lang="fr-CH" sz="1200" b="1" err="1"/>
            <a:t>Integrierende</a:t>
          </a:r>
          <a:r>
            <a:rPr lang="fr-CH" sz="1200" b="1"/>
            <a:t> </a:t>
          </a:r>
          <a:r>
            <a:rPr lang="fr-CH" sz="1200" b="1" err="1"/>
            <a:t>Alternanz</a:t>
          </a:r>
          <a:r>
            <a:rPr lang="fr-CH" sz="1200" b="1"/>
            <a:t>  </a:t>
          </a:r>
        </a:p>
        <a:p>
          <a:r>
            <a:rPr lang="fr-CH" sz="1200"/>
            <a:t>(Tobola Couchepin &amp; </a:t>
          </a:r>
          <a:r>
            <a:rPr lang="fr-CH" sz="1200" err="1"/>
            <a:t>Périsset</a:t>
          </a:r>
          <a:r>
            <a:rPr lang="fr-CH" sz="1200"/>
            <a:t>, 2021) </a:t>
          </a:r>
        </a:p>
      </dgm:t>
    </dgm:pt>
    <dgm:pt modelId="{4F86288A-8446-440D-9AD0-38198FADBD9F}" type="parTrans" cxnId="{2BC7625F-D56D-4418-BDB2-4B76067E2392}">
      <dgm:prSet custT="1"/>
      <dgm:spPr/>
      <dgm:t>
        <a:bodyPr/>
        <a:lstStyle/>
        <a:p>
          <a:endParaRPr lang="fr-CH" sz="1200"/>
        </a:p>
      </dgm:t>
    </dgm:pt>
    <dgm:pt modelId="{2B326917-96A6-40D8-B43B-2DEF6E39F8ED}" type="sibTrans" cxnId="{2BC7625F-D56D-4418-BDB2-4B76067E2392}">
      <dgm:prSet/>
      <dgm:spPr/>
      <dgm:t>
        <a:bodyPr/>
        <a:lstStyle/>
        <a:p>
          <a:endParaRPr lang="fr-CH" sz="1200"/>
        </a:p>
      </dgm:t>
    </dgm:pt>
    <dgm:pt modelId="{8849D5EC-09EA-4482-98B1-F93CD50E8ADB}">
      <dgm:prSet phldrT="[Texte]" custT="1"/>
      <dgm:spPr/>
      <dgm:t>
        <a:bodyPr/>
        <a:lstStyle/>
        <a:p>
          <a:r>
            <a:rPr lang="fr-CH" sz="1200" b="1"/>
            <a:t>Autonomie der </a:t>
          </a:r>
          <a:r>
            <a:rPr lang="fr-CH" sz="1200" b="1" err="1"/>
            <a:t>Lernenden</a:t>
          </a:r>
          <a:r>
            <a:rPr lang="fr-CH" sz="1200" b="1"/>
            <a:t>       </a:t>
          </a:r>
        </a:p>
        <a:p>
          <a:r>
            <a:rPr lang="fr-CH" sz="1200" b="0" err="1"/>
            <a:t>Selbstreguation</a:t>
          </a:r>
          <a:endParaRPr lang="fr-CH" sz="1200" b="0"/>
        </a:p>
        <a:p>
          <a:r>
            <a:rPr lang="fr-CH" sz="1200" b="0" err="1"/>
            <a:t>Aktive</a:t>
          </a:r>
          <a:r>
            <a:rPr lang="fr-CH" sz="1200" b="0"/>
            <a:t> </a:t>
          </a:r>
          <a:r>
            <a:rPr lang="fr-CH" sz="1200" b="0" err="1"/>
            <a:t>Steuerung</a:t>
          </a:r>
          <a:r>
            <a:rPr lang="fr-CH" sz="1200" b="0"/>
            <a:t> des </a:t>
          </a:r>
          <a:r>
            <a:rPr lang="fr-CH" sz="1200" b="0" err="1"/>
            <a:t>Lernprozesses</a:t>
          </a:r>
          <a:endParaRPr lang="fr-CH" sz="1200" b="0"/>
        </a:p>
        <a:p>
          <a:r>
            <a:rPr lang="fr-CH" sz="1200" b="0" err="1"/>
            <a:t>Engagierte</a:t>
          </a:r>
          <a:r>
            <a:rPr lang="fr-CH" sz="1200" b="0"/>
            <a:t> Lernende</a:t>
          </a:r>
        </a:p>
        <a:p>
          <a:r>
            <a:rPr lang="fr-CH" sz="1200" b="0"/>
            <a:t>(Zimmermann, 2002)</a:t>
          </a:r>
        </a:p>
      </dgm:t>
    </dgm:pt>
    <dgm:pt modelId="{FA98F4D7-3DA6-4F03-9C31-7B040330BEFB}" type="parTrans" cxnId="{C0B2D80F-1452-4BF7-AEA2-906A0E8CB282}">
      <dgm:prSet/>
      <dgm:spPr/>
      <dgm:t>
        <a:bodyPr/>
        <a:lstStyle/>
        <a:p>
          <a:endParaRPr lang="fr-CH" sz="1200"/>
        </a:p>
      </dgm:t>
    </dgm:pt>
    <dgm:pt modelId="{0BF17AFE-1617-44C2-BE0D-4E3049760B2D}" type="sibTrans" cxnId="{C0B2D80F-1452-4BF7-AEA2-906A0E8CB282}">
      <dgm:prSet/>
      <dgm:spPr/>
      <dgm:t>
        <a:bodyPr/>
        <a:lstStyle/>
        <a:p>
          <a:endParaRPr lang="fr-CH" sz="1200"/>
        </a:p>
      </dgm:t>
    </dgm:pt>
    <dgm:pt modelId="{20CBD1E6-6865-4F40-B681-9384F5B5EA5D}" type="pres">
      <dgm:prSet presAssocID="{BF83F831-93A6-4E2D-A7B8-2AE3045B8DB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C7B0B98-3876-4722-B301-83F822E5957F}" type="pres">
      <dgm:prSet presAssocID="{2EF6470E-1F95-4B62-A952-33243264DDAB}" presName="root1" presStyleCnt="0"/>
      <dgm:spPr/>
    </dgm:pt>
    <dgm:pt modelId="{17C758C8-7113-4B58-A677-5744D810D093}" type="pres">
      <dgm:prSet presAssocID="{2EF6470E-1F95-4B62-A952-33243264DDAB}" presName="LevelOneTextNode" presStyleLbl="node0" presStyleIdx="0" presStyleCnt="2" custScaleY="118184" custLinFactNeighborX="-14764" custLinFactNeighborY="55137">
        <dgm:presLayoutVars>
          <dgm:chPref val="3"/>
        </dgm:presLayoutVars>
      </dgm:prSet>
      <dgm:spPr/>
    </dgm:pt>
    <dgm:pt modelId="{AB4DAC6F-6A97-45D3-B41D-1B31C8EAF8E4}" type="pres">
      <dgm:prSet presAssocID="{2EF6470E-1F95-4B62-A952-33243264DDAB}" presName="level2hierChild" presStyleCnt="0"/>
      <dgm:spPr/>
    </dgm:pt>
    <dgm:pt modelId="{0BBB1203-B407-41BB-9990-A6FF06779300}" type="pres">
      <dgm:prSet presAssocID="{8849D5EC-09EA-4482-98B1-F93CD50E8ADB}" presName="root1" presStyleCnt="0"/>
      <dgm:spPr/>
    </dgm:pt>
    <dgm:pt modelId="{85357B26-51A5-4A2A-BECE-3E987985E842}" type="pres">
      <dgm:prSet presAssocID="{8849D5EC-09EA-4482-98B1-F93CD50E8ADB}" presName="LevelOneTextNode" presStyleLbl="node0" presStyleIdx="1" presStyleCnt="2" custScaleY="153338" custLinFactNeighborX="-14764" custLinFactNeighborY="70243">
        <dgm:presLayoutVars>
          <dgm:chPref val="3"/>
        </dgm:presLayoutVars>
      </dgm:prSet>
      <dgm:spPr/>
    </dgm:pt>
    <dgm:pt modelId="{F85C7185-797D-4A81-A7E3-473DD083F92A}" type="pres">
      <dgm:prSet presAssocID="{8849D5EC-09EA-4482-98B1-F93CD50E8ADB}" presName="level2hierChild" presStyleCnt="0"/>
      <dgm:spPr/>
    </dgm:pt>
    <dgm:pt modelId="{739E944A-B4C5-4629-8AF4-65201252306D}" type="pres">
      <dgm:prSet presAssocID="{9941D3B1-B6EE-4BB2-9196-978907004347}" presName="conn2-1" presStyleLbl="parChTrans1D2" presStyleIdx="0" presStyleCnt="2"/>
      <dgm:spPr/>
    </dgm:pt>
    <dgm:pt modelId="{38401291-C444-4EFC-A027-7AE06A74F7EB}" type="pres">
      <dgm:prSet presAssocID="{9941D3B1-B6EE-4BB2-9196-978907004347}" presName="connTx" presStyleLbl="parChTrans1D2" presStyleIdx="0" presStyleCnt="2"/>
      <dgm:spPr/>
    </dgm:pt>
    <dgm:pt modelId="{010ABA84-26AE-4464-BCAE-9B297E9D0110}" type="pres">
      <dgm:prSet presAssocID="{97AC8D3E-ABB8-425F-B005-B22A0D11E7DD}" presName="root2" presStyleCnt="0"/>
      <dgm:spPr/>
    </dgm:pt>
    <dgm:pt modelId="{37DC365E-AA9C-4B16-BF49-C10F9E9FF29B}" type="pres">
      <dgm:prSet presAssocID="{97AC8D3E-ABB8-425F-B005-B22A0D11E7DD}" presName="LevelTwoTextNode" presStyleLbl="node2" presStyleIdx="0" presStyleCnt="2" custScaleY="62924" custLinFactNeighborX="-39927" custLinFactNeighborY="9836">
        <dgm:presLayoutVars>
          <dgm:chPref val="3"/>
        </dgm:presLayoutVars>
      </dgm:prSet>
      <dgm:spPr/>
    </dgm:pt>
    <dgm:pt modelId="{179511EB-FE06-4E96-98B3-C9F8979E5E00}" type="pres">
      <dgm:prSet presAssocID="{97AC8D3E-ABB8-425F-B005-B22A0D11E7DD}" presName="level3hierChild" presStyleCnt="0"/>
      <dgm:spPr/>
    </dgm:pt>
    <dgm:pt modelId="{006D5548-B382-4FA8-A94B-797F892DEC8B}" type="pres">
      <dgm:prSet presAssocID="{B68937A3-CE70-44FA-97D0-C963F452F211}" presName="conn2-1" presStyleLbl="parChTrans1D3" presStyleIdx="0" presStyleCnt="3"/>
      <dgm:spPr/>
    </dgm:pt>
    <dgm:pt modelId="{39DAD64A-8DDD-468B-A19B-0F7B2B7F60FA}" type="pres">
      <dgm:prSet presAssocID="{B68937A3-CE70-44FA-97D0-C963F452F211}" presName="connTx" presStyleLbl="parChTrans1D3" presStyleIdx="0" presStyleCnt="3"/>
      <dgm:spPr/>
    </dgm:pt>
    <dgm:pt modelId="{CA354883-48A0-4A3A-82C3-6DA673A7B6C8}" type="pres">
      <dgm:prSet presAssocID="{B4FF0B10-2797-40D9-9E58-79E74291FE5C}" presName="root2" presStyleCnt="0"/>
      <dgm:spPr/>
    </dgm:pt>
    <dgm:pt modelId="{F9450C77-4273-428C-AD99-A24950727D5E}" type="pres">
      <dgm:prSet presAssocID="{B4FF0B10-2797-40D9-9E58-79E74291FE5C}" presName="LevelTwoTextNode" presStyleLbl="node3" presStyleIdx="0" presStyleCnt="3" custScaleY="89151" custLinFactNeighborX="-67684" custLinFactNeighborY="-32579">
        <dgm:presLayoutVars>
          <dgm:chPref val="3"/>
        </dgm:presLayoutVars>
      </dgm:prSet>
      <dgm:spPr/>
    </dgm:pt>
    <dgm:pt modelId="{44E7ACFC-466A-482A-882C-5EA70906AD40}" type="pres">
      <dgm:prSet presAssocID="{B4FF0B10-2797-40D9-9E58-79E74291FE5C}" presName="level3hierChild" presStyleCnt="0"/>
      <dgm:spPr/>
    </dgm:pt>
    <dgm:pt modelId="{A6D99259-427F-4D31-8AEC-E8C116ED52B2}" type="pres">
      <dgm:prSet presAssocID="{9B276842-5886-4642-93C3-60E243765BED}" presName="conn2-1" presStyleLbl="parChTrans1D2" presStyleIdx="1" presStyleCnt="2"/>
      <dgm:spPr/>
    </dgm:pt>
    <dgm:pt modelId="{00323E48-4011-4115-B20F-CFCB23F2F5A4}" type="pres">
      <dgm:prSet presAssocID="{9B276842-5886-4642-93C3-60E243765BED}" presName="connTx" presStyleLbl="parChTrans1D2" presStyleIdx="1" presStyleCnt="2"/>
      <dgm:spPr/>
    </dgm:pt>
    <dgm:pt modelId="{6B1A735F-6756-4541-AE8E-762F5C5A1630}" type="pres">
      <dgm:prSet presAssocID="{E74468E9-CCE8-4845-BB29-BB64C3E2A9C7}" presName="root2" presStyleCnt="0"/>
      <dgm:spPr/>
    </dgm:pt>
    <dgm:pt modelId="{45DE81DB-335E-4B30-B3DF-9D575EEDC085}" type="pres">
      <dgm:prSet presAssocID="{E74468E9-CCE8-4845-BB29-BB64C3E2A9C7}" presName="LevelTwoTextNode" presStyleLbl="node2" presStyleIdx="1" presStyleCnt="2" custScaleY="55720" custLinFactNeighborX="-40883" custLinFactNeighborY="-27837">
        <dgm:presLayoutVars>
          <dgm:chPref val="3"/>
        </dgm:presLayoutVars>
      </dgm:prSet>
      <dgm:spPr/>
    </dgm:pt>
    <dgm:pt modelId="{DB4E68D6-0705-46BC-B917-59408D936C32}" type="pres">
      <dgm:prSet presAssocID="{E74468E9-CCE8-4845-BB29-BB64C3E2A9C7}" presName="level3hierChild" presStyleCnt="0"/>
      <dgm:spPr/>
    </dgm:pt>
    <dgm:pt modelId="{481A03A7-05D0-44DC-B066-A155C6449DB9}" type="pres">
      <dgm:prSet presAssocID="{D419342B-ED84-4B7D-8168-A94D30FCB08B}" presName="conn2-1" presStyleLbl="parChTrans1D3" presStyleIdx="1" presStyleCnt="3"/>
      <dgm:spPr/>
    </dgm:pt>
    <dgm:pt modelId="{9DEE3A8B-DCEB-460C-A422-BC42A5B86797}" type="pres">
      <dgm:prSet presAssocID="{D419342B-ED84-4B7D-8168-A94D30FCB08B}" presName="connTx" presStyleLbl="parChTrans1D3" presStyleIdx="1" presStyleCnt="3"/>
      <dgm:spPr/>
    </dgm:pt>
    <dgm:pt modelId="{D30118AB-D2ED-4ECB-839A-7FA98EB7D036}" type="pres">
      <dgm:prSet presAssocID="{4B4DC315-08D7-474F-94A1-C09A26D64E5F}" presName="root2" presStyleCnt="0"/>
      <dgm:spPr/>
    </dgm:pt>
    <dgm:pt modelId="{F97B8858-8E35-4894-90C1-15E1668DC0AA}" type="pres">
      <dgm:prSet presAssocID="{4B4DC315-08D7-474F-94A1-C09A26D64E5F}" presName="LevelTwoTextNode" presStyleLbl="node3" presStyleIdx="1" presStyleCnt="3" custScaleY="74199" custLinFactNeighborX="-67419" custLinFactNeighborY="-22632">
        <dgm:presLayoutVars>
          <dgm:chPref val="3"/>
        </dgm:presLayoutVars>
      </dgm:prSet>
      <dgm:spPr/>
    </dgm:pt>
    <dgm:pt modelId="{92A42E75-57F3-4DA6-8D08-F70A7EDC05B5}" type="pres">
      <dgm:prSet presAssocID="{4B4DC315-08D7-474F-94A1-C09A26D64E5F}" presName="level3hierChild" presStyleCnt="0"/>
      <dgm:spPr/>
    </dgm:pt>
    <dgm:pt modelId="{88976DAB-D063-4EAD-93FD-8C557791A464}" type="pres">
      <dgm:prSet presAssocID="{4F86288A-8446-440D-9AD0-38198FADBD9F}" presName="conn2-1" presStyleLbl="parChTrans1D3" presStyleIdx="2" presStyleCnt="3"/>
      <dgm:spPr/>
    </dgm:pt>
    <dgm:pt modelId="{89F1BF57-454F-4631-BC57-636B2E16648A}" type="pres">
      <dgm:prSet presAssocID="{4F86288A-8446-440D-9AD0-38198FADBD9F}" presName="connTx" presStyleLbl="parChTrans1D3" presStyleIdx="2" presStyleCnt="3"/>
      <dgm:spPr/>
    </dgm:pt>
    <dgm:pt modelId="{40724837-3BDD-44FE-881D-1C74AC99FF9D}" type="pres">
      <dgm:prSet presAssocID="{CDD174E4-2680-4235-A47F-F2856C570E24}" presName="root2" presStyleCnt="0"/>
      <dgm:spPr/>
    </dgm:pt>
    <dgm:pt modelId="{EEDEBDBA-D2B3-4F5A-869E-0EFE6A5AD42A}" type="pres">
      <dgm:prSet presAssocID="{CDD174E4-2680-4235-A47F-F2856C570E24}" presName="LevelTwoTextNode" presStyleLbl="node3" presStyleIdx="2" presStyleCnt="3" custScaleY="95913" custLinFactNeighborX="-67265" custLinFactNeighborY="-24032">
        <dgm:presLayoutVars>
          <dgm:chPref val="3"/>
        </dgm:presLayoutVars>
      </dgm:prSet>
      <dgm:spPr/>
    </dgm:pt>
    <dgm:pt modelId="{8CBE15F1-B4BA-47B5-BDE5-FC820AFA9A39}" type="pres">
      <dgm:prSet presAssocID="{CDD174E4-2680-4235-A47F-F2856C570E24}" presName="level3hierChild" presStyleCnt="0"/>
      <dgm:spPr/>
    </dgm:pt>
  </dgm:ptLst>
  <dgm:cxnLst>
    <dgm:cxn modelId="{C0B2D80F-1452-4BF7-AEA2-906A0E8CB282}" srcId="{BF83F831-93A6-4E2D-A7B8-2AE3045B8DB5}" destId="{8849D5EC-09EA-4482-98B1-F93CD50E8ADB}" srcOrd="1" destOrd="0" parTransId="{FA98F4D7-3DA6-4F03-9C31-7B040330BEFB}" sibTransId="{0BF17AFE-1617-44C2-BE0D-4E3049760B2D}"/>
    <dgm:cxn modelId="{9103E20F-1C5C-4E86-B18A-D5FF8324CDAA}" type="presOf" srcId="{9941D3B1-B6EE-4BB2-9196-978907004347}" destId="{739E944A-B4C5-4629-8AF4-65201252306D}" srcOrd="0" destOrd="0" presId="urn:microsoft.com/office/officeart/2005/8/layout/hierarchy2"/>
    <dgm:cxn modelId="{8DB86010-AA58-44BF-9C8A-05C9CBC47A31}" srcId="{8849D5EC-09EA-4482-98B1-F93CD50E8ADB}" destId="{E74468E9-CCE8-4845-BB29-BB64C3E2A9C7}" srcOrd="1" destOrd="0" parTransId="{9B276842-5886-4642-93C3-60E243765BED}" sibTransId="{BF383D0D-1844-4AA5-844A-6E114F0AD923}"/>
    <dgm:cxn modelId="{C6A4EA16-E93A-4520-A5FB-B202A323D619}" srcId="{97AC8D3E-ABB8-425F-B005-B22A0D11E7DD}" destId="{B4FF0B10-2797-40D9-9E58-79E74291FE5C}" srcOrd="0" destOrd="0" parTransId="{B68937A3-CE70-44FA-97D0-C963F452F211}" sibTransId="{F3CDE91A-9E2A-4D76-B014-FFB6A51EE526}"/>
    <dgm:cxn modelId="{A85A8B23-7581-4CFC-BB15-18AEFCFEB83C}" type="presOf" srcId="{4B4DC315-08D7-474F-94A1-C09A26D64E5F}" destId="{F97B8858-8E35-4894-90C1-15E1668DC0AA}" srcOrd="0" destOrd="0" presId="urn:microsoft.com/office/officeart/2005/8/layout/hierarchy2"/>
    <dgm:cxn modelId="{43BDAB26-EFCB-4514-9819-06DFF956A9FA}" type="presOf" srcId="{9941D3B1-B6EE-4BB2-9196-978907004347}" destId="{38401291-C444-4EFC-A027-7AE06A74F7EB}" srcOrd="1" destOrd="0" presId="urn:microsoft.com/office/officeart/2005/8/layout/hierarchy2"/>
    <dgm:cxn modelId="{422BA733-7D57-428D-978F-9DDE20771088}" type="presOf" srcId="{CDD174E4-2680-4235-A47F-F2856C570E24}" destId="{EEDEBDBA-D2B3-4F5A-869E-0EFE6A5AD42A}" srcOrd="0" destOrd="0" presId="urn:microsoft.com/office/officeart/2005/8/layout/hierarchy2"/>
    <dgm:cxn modelId="{016C4C39-7596-46C3-A230-91F731A86DAB}" srcId="{8849D5EC-09EA-4482-98B1-F93CD50E8ADB}" destId="{97AC8D3E-ABB8-425F-B005-B22A0D11E7DD}" srcOrd="0" destOrd="0" parTransId="{9941D3B1-B6EE-4BB2-9196-978907004347}" sibTransId="{FD91FA0A-D5AD-47CB-A813-59B31B86DF22}"/>
    <dgm:cxn modelId="{2BC7625F-D56D-4418-BDB2-4B76067E2392}" srcId="{E74468E9-CCE8-4845-BB29-BB64C3E2A9C7}" destId="{CDD174E4-2680-4235-A47F-F2856C570E24}" srcOrd="1" destOrd="0" parTransId="{4F86288A-8446-440D-9AD0-38198FADBD9F}" sibTransId="{2B326917-96A6-40D8-B43B-2DEF6E39F8ED}"/>
    <dgm:cxn modelId="{047C3D41-1A27-4770-A581-BB23CB500AE3}" type="presOf" srcId="{BF83F831-93A6-4E2D-A7B8-2AE3045B8DB5}" destId="{20CBD1E6-6865-4F40-B681-9384F5B5EA5D}" srcOrd="0" destOrd="0" presId="urn:microsoft.com/office/officeart/2005/8/layout/hierarchy2"/>
    <dgm:cxn modelId="{CFD3EA6C-5FC2-46A3-B7FF-4752D1FFADEB}" type="presOf" srcId="{8849D5EC-09EA-4482-98B1-F93CD50E8ADB}" destId="{85357B26-51A5-4A2A-BECE-3E987985E842}" srcOrd="0" destOrd="0" presId="urn:microsoft.com/office/officeart/2005/8/layout/hierarchy2"/>
    <dgm:cxn modelId="{C11B3351-1DF3-431E-B200-CF50F4933EE5}" type="presOf" srcId="{D419342B-ED84-4B7D-8168-A94D30FCB08B}" destId="{481A03A7-05D0-44DC-B066-A155C6449DB9}" srcOrd="0" destOrd="0" presId="urn:microsoft.com/office/officeart/2005/8/layout/hierarchy2"/>
    <dgm:cxn modelId="{6374E257-63D0-46E0-8466-8F7BA81AF7BB}" type="presOf" srcId="{D419342B-ED84-4B7D-8168-A94D30FCB08B}" destId="{9DEE3A8B-DCEB-460C-A422-BC42A5B86797}" srcOrd="1" destOrd="0" presId="urn:microsoft.com/office/officeart/2005/8/layout/hierarchy2"/>
    <dgm:cxn modelId="{9231837C-6C9F-48BF-BF3E-1B58793F1E30}" type="presOf" srcId="{B4FF0B10-2797-40D9-9E58-79E74291FE5C}" destId="{F9450C77-4273-428C-AD99-A24950727D5E}" srcOrd="0" destOrd="0" presId="urn:microsoft.com/office/officeart/2005/8/layout/hierarchy2"/>
    <dgm:cxn modelId="{E07C0D7D-50BD-4D85-9B03-6A9F5271FE6D}" srcId="{BF83F831-93A6-4E2D-A7B8-2AE3045B8DB5}" destId="{2EF6470E-1F95-4B62-A952-33243264DDAB}" srcOrd="0" destOrd="0" parTransId="{70E5CA13-092F-42D5-9609-9B7EF7FAFE42}" sibTransId="{27BDD85A-A87D-4230-B73D-83C2911567E0}"/>
    <dgm:cxn modelId="{195C5AB1-373E-494F-853F-EA5C5A03E5B2}" type="presOf" srcId="{9B276842-5886-4642-93C3-60E243765BED}" destId="{00323E48-4011-4115-B20F-CFCB23F2F5A4}" srcOrd="1" destOrd="0" presId="urn:microsoft.com/office/officeart/2005/8/layout/hierarchy2"/>
    <dgm:cxn modelId="{EDC03DB3-E383-4797-902F-FF4914F18C55}" type="presOf" srcId="{E74468E9-CCE8-4845-BB29-BB64C3E2A9C7}" destId="{45DE81DB-335E-4B30-B3DF-9D575EEDC085}" srcOrd="0" destOrd="0" presId="urn:microsoft.com/office/officeart/2005/8/layout/hierarchy2"/>
    <dgm:cxn modelId="{F8D172B6-7554-4541-A27E-0A76D0711ADA}" srcId="{E74468E9-CCE8-4845-BB29-BB64C3E2A9C7}" destId="{4B4DC315-08D7-474F-94A1-C09A26D64E5F}" srcOrd="0" destOrd="0" parTransId="{D419342B-ED84-4B7D-8168-A94D30FCB08B}" sibTransId="{CE8436DD-8A68-41F1-BFD4-DE6687A02414}"/>
    <dgm:cxn modelId="{6418E7C1-A574-4D11-A319-87A55C45E660}" type="presOf" srcId="{4F86288A-8446-440D-9AD0-38198FADBD9F}" destId="{88976DAB-D063-4EAD-93FD-8C557791A464}" srcOrd="0" destOrd="0" presId="urn:microsoft.com/office/officeart/2005/8/layout/hierarchy2"/>
    <dgm:cxn modelId="{945434CB-6DC0-461C-B341-C4CC8BAD4F36}" type="presOf" srcId="{B68937A3-CE70-44FA-97D0-C963F452F211}" destId="{39DAD64A-8DDD-468B-A19B-0F7B2B7F60FA}" srcOrd="1" destOrd="0" presId="urn:microsoft.com/office/officeart/2005/8/layout/hierarchy2"/>
    <dgm:cxn modelId="{760003D7-4655-4F7C-A087-818D265C9CAF}" type="presOf" srcId="{4F86288A-8446-440D-9AD0-38198FADBD9F}" destId="{89F1BF57-454F-4631-BC57-636B2E16648A}" srcOrd="1" destOrd="0" presId="urn:microsoft.com/office/officeart/2005/8/layout/hierarchy2"/>
    <dgm:cxn modelId="{47B91BDF-BC38-422C-8096-E112403DCDD7}" type="presOf" srcId="{B68937A3-CE70-44FA-97D0-C963F452F211}" destId="{006D5548-B382-4FA8-A94B-797F892DEC8B}" srcOrd="0" destOrd="0" presId="urn:microsoft.com/office/officeart/2005/8/layout/hierarchy2"/>
    <dgm:cxn modelId="{900DF6E2-2538-41AA-81DD-DCB3093E6EDB}" type="presOf" srcId="{2EF6470E-1F95-4B62-A952-33243264DDAB}" destId="{17C758C8-7113-4B58-A677-5744D810D093}" srcOrd="0" destOrd="0" presId="urn:microsoft.com/office/officeart/2005/8/layout/hierarchy2"/>
    <dgm:cxn modelId="{286F71F8-8488-4AA7-8110-160E45B63B37}" type="presOf" srcId="{9B276842-5886-4642-93C3-60E243765BED}" destId="{A6D99259-427F-4D31-8AEC-E8C116ED52B2}" srcOrd="0" destOrd="0" presId="urn:microsoft.com/office/officeart/2005/8/layout/hierarchy2"/>
    <dgm:cxn modelId="{2FC33AFA-975D-4CCD-A271-6AD0CB660DEE}" type="presOf" srcId="{97AC8D3E-ABB8-425F-B005-B22A0D11E7DD}" destId="{37DC365E-AA9C-4B16-BF49-C10F9E9FF29B}" srcOrd="0" destOrd="0" presId="urn:microsoft.com/office/officeart/2005/8/layout/hierarchy2"/>
    <dgm:cxn modelId="{493E8EB8-14A3-40CF-B91F-86B7E4C93B7D}" type="presParOf" srcId="{20CBD1E6-6865-4F40-B681-9384F5B5EA5D}" destId="{6C7B0B98-3876-4722-B301-83F822E5957F}" srcOrd="0" destOrd="0" presId="urn:microsoft.com/office/officeart/2005/8/layout/hierarchy2"/>
    <dgm:cxn modelId="{A49A55A3-66BD-46BA-AE32-E634A0BC5FE1}" type="presParOf" srcId="{6C7B0B98-3876-4722-B301-83F822E5957F}" destId="{17C758C8-7113-4B58-A677-5744D810D093}" srcOrd="0" destOrd="0" presId="urn:microsoft.com/office/officeart/2005/8/layout/hierarchy2"/>
    <dgm:cxn modelId="{ED535773-AD95-4F9E-A92E-CE852F35F8C8}" type="presParOf" srcId="{6C7B0B98-3876-4722-B301-83F822E5957F}" destId="{AB4DAC6F-6A97-45D3-B41D-1B31C8EAF8E4}" srcOrd="1" destOrd="0" presId="urn:microsoft.com/office/officeart/2005/8/layout/hierarchy2"/>
    <dgm:cxn modelId="{BEBF30D8-AFF6-4A43-B9CC-0379C068C190}" type="presParOf" srcId="{20CBD1E6-6865-4F40-B681-9384F5B5EA5D}" destId="{0BBB1203-B407-41BB-9990-A6FF06779300}" srcOrd="1" destOrd="0" presId="urn:microsoft.com/office/officeart/2005/8/layout/hierarchy2"/>
    <dgm:cxn modelId="{D70E9F5D-5082-41B4-93E6-20AD5EC3D780}" type="presParOf" srcId="{0BBB1203-B407-41BB-9990-A6FF06779300}" destId="{85357B26-51A5-4A2A-BECE-3E987985E842}" srcOrd="0" destOrd="0" presId="urn:microsoft.com/office/officeart/2005/8/layout/hierarchy2"/>
    <dgm:cxn modelId="{F51A479A-010A-41C9-99FE-06679AA696FB}" type="presParOf" srcId="{0BBB1203-B407-41BB-9990-A6FF06779300}" destId="{F85C7185-797D-4A81-A7E3-473DD083F92A}" srcOrd="1" destOrd="0" presId="urn:microsoft.com/office/officeart/2005/8/layout/hierarchy2"/>
    <dgm:cxn modelId="{67028B91-14AA-4AAF-8E49-B9FA6B71B910}" type="presParOf" srcId="{F85C7185-797D-4A81-A7E3-473DD083F92A}" destId="{739E944A-B4C5-4629-8AF4-65201252306D}" srcOrd="0" destOrd="0" presId="urn:microsoft.com/office/officeart/2005/8/layout/hierarchy2"/>
    <dgm:cxn modelId="{8440334A-F66B-459B-8D17-60DEE40286A9}" type="presParOf" srcId="{739E944A-B4C5-4629-8AF4-65201252306D}" destId="{38401291-C444-4EFC-A027-7AE06A74F7EB}" srcOrd="0" destOrd="0" presId="urn:microsoft.com/office/officeart/2005/8/layout/hierarchy2"/>
    <dgm:cxn modelId="{21D3C38D-4253-493E-988B-4C9A37CE5430}" type="presParOf" srcId="{F85C7185-797D-4A81-A7E3-473DD083F92A}" destId="{010ABA84-26AE-4464-BCAE-9B297E9D0110}" srcOrd="1" destOrd="0" presId="urn:microsoft.com/office/officeart/2005/8/layout/hierarchy2"/>
    <dgm:cxn modelId="{527D38D7-01F8-420F-8A0A-E2E277666041}" type="presParOf" srcId="{010ABA84-26AE-4464-BCAE-9B297E9D0110}" destId="{37DC365E-AA9C-4B16-BF49-C10F9E9FF29B}" srcOrd="0" destOrd="0" presId="urn:microsoft.com/office/officeart/2005/8/layout/hierarchy2"/>
    <dgm:cxn modelId="{C1530D71-E3FB-4260-9F8B-EF6C63149E79}" type="presParOf" srcId="{010ABA84-26AE-4464-BCAE-9B297E9D0110}" destId="{179511EB-FE06-4E96-98B3-C9F8979E5E00}" srcOrd="1" destOrd="0" presId="urn:microsoft.com/office/officeart/2005/8/layout/hierarchy2"/>
    <dgm:cxn modelId="{54B65C09-D39C-4B61-81E7-D1F33C80212F}" type="presParOf" srcId="{179511EB-FE06-4E96-98B3-C9F8979E5E00}" destId="{006D5548-B382-4FA8-A94B-797F892DEC8B}" srcOrd="0" destOrd="0" presId="urn:microsoft.com/office/officeart/2005/8/layout/hierarchy2"/>
    <dgm:cxn modelId="{177E6437-50E0-47FB-AC62-4432C6A46374}" type="presParOf" srcId="{006D5548-B382-4FA8-A94B-797F892DEC8B}" destId="{39DAD64A-8DDD-468B-A19B-0F7B2B7F60FA}" srcOrd="0" destOrd="0" presId="urn:microsoft.com/office/officeart/2005/8/layout/hierarchy2"/>
    <dgm:cxn modelId="{7B5AFC06-372D-45AE-A8A4-185C136913C8}" type="presParOf" srcId="{179511EB-FE06-4E96-98B3-C9F8979E5E00}" destId="{CA354883-48A0-4A3A-82C3-6DA673A7B6C8}" srcOrd="1" destOrd="0" presId="urn:microsoft.com/office/officeart/2005/8/layout/hierarchy2"/>
    <dgm:cxn modelId="{43A5ACDB-DC70-4353-BEBC-79B5B135D610}" type="presParOf" srcId="{CA354883-48A0-4A3A-82C3-6DA673A7B6C8}" destId="{F9450C77-4273-428C-AD99-A24950727D5E}" srcOrd="0" destOrd="0" presId="urn:microsoft.com/office/officeart/2005/8/layout/hierarchy2"/>
    <dgm:cxn modelId="{B1CC1432-B82B-4DE4-B25A-78926DCC4265}" type="presParOf" srcId="{CA354883-48A0-4A3A-82C3-6DA673A7B6C8}" destId="{44E7ACFC-466A-482A-882C-5EA70906AD40}" srcOrd="1" destOrd="0" presId="urn:microsoft.com/office/officeart/2005/8/layout/hierarchy2"/>
    <dgm:cxn modelId="{650485CF-15DA-40BF-82DD-CA48263E6C63}" type="presParOf" srcId="{F85C7185-797D-4A81-A7E3-473DD083F92A}" destId="{A6D99259-427F-4D31-8AEC-E8C116ED52B2}" srcOrd="2" destOrd="0" presId="urn:microsoft.com/office/officeart/2005/8/layout/hierarchy2"/>
    <dgm:cxn modelId="{2BF94989-1B4D-47CF-A962-4032397D8568}" type="presParOf" srcId="{A6D99259-427F-4D31-8AEC-E8C116ED52B2}" destId="{00323E48-4011-4115-B20F-CFCB23F2F5A4}" srcOrd="0" destOrd="0" presId="urn:microsoft.com/office/officeart/2005/8/layout/hierarchy2"/>
    <dgm:cxn modelId="{14C946A8-2084-470D-8378-077DA3F1FEC8}" type="presParOf" srcId="{F85C7185-797D-4A81-A7E3-473DD083F92A}" destId="{6B1A735F-6756-4541-AE8E-762F5C5A1630}" srcOrd="3" destOrd="0" presId="urn:microsoft.com/office/officeart/2005/8/layout/hierarchy2"/>
    <dgm:cxn modelId="{C0EC0B57-00DD-48D5-85E3-2A70C8FC4073}" type="presParOf" srcId="{6B1A735F-6756-4541-AE8E-762F5C5A1630}" destId="{45DE81DB-335E-4B30-B3DF-9D575EEDC085}" srcOrd="0" destOrd="0" presId="urn:microsoft.com/office/officeart/2005/8/layout/hierarchy2"/>
    <dgm:cxn modelId="{E399C6C8-58DD-4194-AD4D-18386A9F7B6C}" type="presParOf" srcId="{6B1A735F-6756-4541-AE8E-762F5C5A1630}" destId="{DB4E68D6-0705-46BC-B917-59408D936C32}" srcOrd="1" destOrd="0" presId="urn:microsoft.com/office/officeart/2005/8/layout/hierarchy2"/>
    <dgm:cxn modelId="{EA867ABD-31F7-443A-97A9-BDE755D0A756}" type="presParOf" srcId="{DB4E68D6-0705-46BC-B917-59408D936C32}" destId="{481A03A7-05D0-44DC-B066-A155C6449DB9}" srcOrd="0" destOrd="0" presId="urn:microsoft.com/office/officeart/2005/8/layout/hierarchy2"/>
    <dgm:cxn modelId="{D8DD31EE-7EA5-4304-B824-9788B6DC2A96}" type="presParOf" srcId="{481A03A7-05D0-44DC-B066-A155C6449DB9}" destId="{9DEE3A8B-DCEB-460C-A422-BC42A5B86797}" srcOrd="0" destOrd="0" presId="urn:microsoft.com/office/officeart/2005/8/layout/hierarchy2"/>
    <dgm:cxn modelId="{396BD18E-DDB0-44B0-A652-A930F7196C7C}" type="presParOf" srcId="{DB4E68D6-0705-46BC-B917-59408D936C32}" destId="{D30118AB-D2ED-4ECB-839A-7FA98EB7D036}" srcOrd="1" destOrd="0" presId="urn:microsoft.com/office/officeart/2005/8/layout/hierarchy2"/>
    <dgm:cxn modelId="{E8D4EC9A-019C-47C8-8044-B72AFEF4EA79}" type="presParOf" srcId="{D30118AB-D2ED-4ECB-839A-7FA98EB7D036}" destId="{F97B8858-8E35-4894-90C1-15E1668DC0AA}" srcOrd="0" destOrd="0" presId="urn:microsoft.com/office/officeart/2005/8/layout/hierarchy2"/>
    <dgm:cxn modelId="{B6FA73D1-A112-4903-B49B-4514AF966469}" type="presParOf" srcId="{D30118AB-D2ED-4ECB-839A-7FA98EB7D036}" destId="{92A42E75-57F3-4DA6-8D08-F70A7EDC05B5}" srcOrd="1" destOrd="0" presId="urn:microsoft.com/office/officeart/2005/8/layout/hierarchy2"/>
    <dgm:cxn modelId="{695AC347-DAA8-4244-ACDB-46B993FFF24F}" type="presParOf" srcId="{DB4E68D6-0705-46BC-B917-59408D936C32}" destId="{88976DAB-D063-4EAD-93FD-8C557791A464}" srcOrd="2" destOrd="0" presId="urn:microsoft.com/office/officeart/2005/8/layout/hierarchy2"/>
    <dgm:cxn modelId="{713A73EB-3875-44FC-8A73-2633D91645E0}" type="presParOf" srcId="{88976DAB-D063-4EAD-93FD-8C557791A464}" destId="{89F1BF57-454F-4631-BC57-636B2E16648A}" srcOrd="0" destOrd="0" presId="urn:microsoft.com/office/officeart/2005/8/layout/hierarchy2"/>
    <dgm:cxn modelId="{D2815C94-DBBA-45CB-91BD-AD2C51E2C1A6}" type="presParOf" srcId="{DB4E68D6-0705-46BC-B917-59408D936C32}" destId="{40724837-3BDD-44FE-881D-1C74AC99FF9D}" srcOrd="3" destOrd="0" presId="urn:microsoft.com/office/officeart/2005/8/layout/hierarchy2"/>
    <dgm:cxn modelId="{0C3353E7-7E84-47E0-A90D-A784C24FF7DD}" type="presParOf" srcId="{40724837-3BDD-44FE-881D-1C74AC99FF9D}" destId="{EEDEBDBA-D2B3-4F5A-869E-0EFE6A5AD42A}" srcOrd="0" destOrd="0" presId="urn:microsoft.com/office/officeart/2005/8/layout/hierarchy2"/>
    <dgm:cxn modelId="{C918B2F5-3C24-496F-920C-72CA5B4A9F41}" type="presParOf" srcId="{40724837-3BDD-44FE-881D-1C74AC99FF9D}" destId="{8CBE15F1-B4BA-47B5-BDE5-FC820AFA9A39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14A9458-F5BB-47FC-ADA8-84029563EFC4}" type="doc">
      <dgm:prSet loTypeId="urn:microsoft.com/office/officeart/2005/8/layout/radial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de-CH"/>
        </a:p>
      </dgm:t>
    </dgm:pt>
    <dgm:pt modelId="{B42032DB-EE6C-445A-AABD-69C2B637538D}">
      <dgm:prSet phldrT="[Text]" phldr="0" custT="1"/>
      <dgm:spPr>
        <a:solidFill>
          <a:srgbClr val="FFFF00"/>
        </a:solidFill>
      </dgm:spPr>
      <dgm:t>
        <a:bodyPr/>
        <a:lstStyle/>
        <a:p>
          <a:r>
            <a:rPr lang="de-CH" sz="2000" b="1"/>
            <a:t>Self-Management Skills</a:t>
          </a:r>
        </a:p>
      </dgm:t>
    </dgm:pt>
    <dgm:pt modelId="{626C6095-7EAD-450D-8BB3-19D71A8E1B19}" type="parTrans" cxnId="{C7237135-C6DC-4C6B-9181-E8F9BFBBDEA3}">
      <dgm:prSet/>
      <dgm:spPr/>
      <dgm:t>
        <a:bodyPr/>
        <a:lstStyle/>
        <a:p>
          <a:endParaRPr lang="de-CH"/>
        </a:p>
      </dgm:t>
    </dgm:pt>
    <dgm:pt modelId="{5F5ADFB8-4DD5-43F2-81E2-EC8FDB8EFD99}" type="sibTrans" cxnId="{C7237135-C6DC-4C6B-9181-E8F9BFBBDEA3}">
      <dgm:prSet/>
      <dgm:spPr/>
      <dgm:t>
        <a:bodyPr/>
        <a:lstStyle/>
        <a:p>
          <a:endParaRPr lang="de-CH"/>
        </a:p>
      </dgm:t>
    </dgm:pt>
    <dgm:pt modelId="{A192D411-63E2-477B-9307-A1FD8A52242D}">
      <dgm:prSet phldrT="[Text]" phldr="0"/>
      <dgm:spPr>
        <a:solidFill>
          <a:srgbClr val="92D050"/>
        </a:solidFill>
      </dgm:spPr>
      <dgm:t>
        <a:bodyPr/>
        <a:lstStyle/>
        <a:p>
          <a:r>
            <a:rPr lang="de-CH" b="1" err="1"/>
            <a:t>Social</a:t>
          </a:r>
          <a:r>
            <a:rPr lang="de-CH" b="1"/>
            <a:t> Engagement Skills</a:t>
          </a:r>
        </a:p>
      </dgm:t>
    </dgm:pt>
    <dgm:pt modelId="{1314AA48-44B2-40CB-8A70-889060D7C1AD}" type="parTrans" cxnId="{6BEB12D9-5A5F-4E47-A167-C4094FB817C2}">
      <dgm:prSet/>
      <dgm:spPr/>
      <dgm:t>
        <a:bodyPr/>
        <a:lstStyle/>
        <a:p>
          <a:endParaRPr lang="de-CH"/>
        </a:p>
      </dgm:t>
    </dgm:pt>
    <dgm:pt modelId="{BAD5FCB4-A4F5-4889-AB22-F5CE4431ABB1}" type="sibTrans" cxnId="{6BEB12D9-5A5F-4E47-A167-C4094FB817C2}">
      <dgm:prSet/>
      <dgm:spPr/>
      <dgm:t>
        <a:bodyPr/>
        <a:lstStyle/>
        <a:p>
          <a:endParaRPr lang="de-CH"/>
        </a:p>
      </dgm:t>
    </dgm:pt>
    <dgm:pt modelId="{BA1C10AC-D876-46E2-85CE-DC0259170B3F}">
      <dgm:prSet phldrT="[Text]" phldr="0"/>
      <dgm:spPr>
        <a:solidFill>
          <a:srgbClr val="FF0000"/>
        </a:solidFill>
      </dgm:spPr>
      <dgm:t>
        <a:bodyPr/>
        <a:lstStyle/>
        <a:p>
          <a:r>
            <a:rPr lang="de-CH" b="1" err="1"/>
            <a:t>Innovations</a:t>
          </a:r>
          <a:r>
            <a:rPr lang="de-CH" b="1"/>
            <a:t> Skills</a:t>
          </a:r>
        </a:p>
      </dgm:t>
    </dgm:pt>
    <dgm:pt modelId="{C38AD9C8-6D22-498A-8575-C28612FF78DF}" type="parTrans" cxnId="{3D839DA9-D550-49D6-AE07-93CFFAAACCA9}">
      <dgm:prSet/>
      <dgm:spPr/>
      <dgm:t>
        <a:bodyPr/>
        <a:lstStyle/>
        <a:p>
          <a:endParaRPr lang="de-CH"/>
        </a:p>
      </dgm:t>
    </dgm:pt>
    <dgm:pt modelId="{A7C9603A-2A6D-45E9-A0A6-2F1295A0F084}" type="sibTrans" cxnId="{3D839DA9-D550-49D6-AE07-93CFFAAACCA9}">
      <dgm:prSet/>
      <dgm:spPr/>
      <dgm:t>
        <a:bodyPr/>
        <a:lstStyle/>
        <a:p>
          <a:endParaRPr lang="de-CH"/>
        </a:p>
      </dgm:t>
    </dgm:pt>
    <dgm:pt modelId="{549DA0B9-16E0-46F7-BA8D-A506D747AC75}">
      <dgm:prSet phldrT="[Text]" phldr="0"/>
      <dgm:spPr>
        <a:solidFill>
          <a:srgbClr val="FFC000"/>
        </a:solidFill>
      </dgm:spPr>
      <dgm:t>
        <a:bodyPr/>
        <a:lstStyle/>
        <a:p>
          <a:r>
            <a:rPr lang="de-CH" b="1"/>
            <a:t>Emotional </a:t>
          </a:r>
          <a:r>
            <a:rPr lang="de-CH" b="1" err="1"/>
            <a:t>Resilience</a:t>
          </a:r>
          <a:r>
            <a:rPr lang="de-CH" b="1"/>
            <a:t> Skills</a:t>
          </a:r>
        </a:p>
      </dgm:t>
    </dgm:pt>
    <dgm:pt modelId="{5D69640C-FF7C-4C1A-B0D4-D285FD1C85B3}" type="parTrans" cxnId="{7A7832C3-E24D-4E7D-AD1D-B9C04798EEE0}">
      <dgm:prSet/>
      <dgm:spPr/>
      <dgm:t>
        <a:bodyPr/>
        <a:lstStyle/>
        <a:p>
          <a:endParaRPr lang="de-CH"/>
        </a:p>
      </dgm:t>
    </dgm:pt>
    <dgm:pt modelId="{170C0DE9-D4C9-4992-A282-60582AE132D5}" type="sibTrans" cxnId="{7A7832C3-E24D-4E7D-AD1D-B9C04798EEE0}">
      <dgm:prSet/>
      <dgm:spPr/>
      <dgm:t>
        <a:bodyPr/>
        <a:lstStyle/>
        <a:p>
          <a:endParaRPr lang="de-CH"/>
        </a:p>
      </dgm:t>
    </dgm:pt>
    <dgm:pt modelId="{5BA4EFC0-C926-4393-9454-264716089A51}">
      <dgm:prSet phldrT="[Text]" phldr="0"/>
      <dgm:spPr>
        <a:solidFill>
          <a:srgbClr val="00B0F0"/>
        </a:solidFill>
      </dgm:spPr>
      <dgm:t>
        <a:bodyPr/>
        <a:lstStyle/>
        <a:p>
          <a:r>
            <a:rPr lang="de-CH" b="1" err="1"/>
            <a:t>Cooperations</a:t>
          </a:r>
          <a:r>
            <a:rPr lang="de-CH" b="1"/>
            <a:t> Skills</a:t>
          </a:r>
        </a:p>
      </dgm:t>
    </dgm:pt>
    <dgm:pt modelId="{CF4B6B47-F81B-42BE-A579-D8B998DD55C5}" type="parTrans" cxnId="{53D37F94-92A1-4602-9289-6E815AF6AF14}">
      <dgm:prSet/>
      <dgm:spPr/>
      <dgm:t>
        <a:bodyPr/>
        <a:lstStyle/>
        <a:p>
          <a:endParaRPr lang="de-CH"/>
        </a:p>
      </dgm:t>
    </dgm:pt>
    <dgm:pt modelId="{500E5655-4A02-4141-8659-55C6DFC9F78A}" type="sibTrans" cxnId="{53D37F94-92A1-4602-9289-6E815AF6AF14}">
      <dgm:prSet/>
      <dgm:spPr/>
      <dgm:t>
        <a:bodyPr/>
        <a:lstStyle/>
        <a:p>
          <a:endParaRPr lang="de-CH"/>
        </a:p>
      </dgm:t>
    </dgm:pt>
    <dgm:pt modelId="{704A2A63-453C-46BC-BFD5-0ABDFCF6E352}" type="pres">
      <dgm:prSet presAssocID="{C14A9458-F5BB-47FC-ADA8-84029563EFC4}" presName="composite" presStyleCnt="0">
        <dgm:presLayoutVars>
          <dgm:chMax val="1"/>
          <dgm:dir/>
          <dgm:resizeHandles val="exact"/>
        </dgm:presLayoutVars>
      </dgm:prSet>
      <dgm:spPr/>
    </dgm:pt>
    <dgm:pt modelId="{5761A51B-7F04-480C-8BBC-2B9431DA077F}" type="pres">
      <dgm:prSet presAssocID="{C14A9458-F5BB-47FC-ADA8-84029563EFC4}" presName="radial" presStyleCnt="0">
        <dgm:presLayoutVars>
          <dgm:animLvl val="ctr"/>
        </dgm:presLayoutVars>
      </dgm:prSet>
      <dgm:spPr/>
    </dgm:pt>
    <dgm:pt modelId="{CD6C8553-ED02-496F-AAF1-442609827A49}" type="pres">
      <dgm:prSet presAssocID="{B42032DB-EE6C-445A-AABD-69C2B637538D}" presName="centerShape" presStyleLbl="vennNode1" presStyleIdx="0" presStyleCnt="5"/>
      <dgm:spPr/>
    </dgm:pt>
    <dgm:pt modelId="{88CEB862-321D-4407-8CA3-6EAC0ABA920C}" type="pres">
      <dgm:prSet presAssocID="{A192D411-63E2-477B-9307-A1FD8A52242D}" presName="node" presStyleLbl="vennNode1" presStyleIdx="1" presStyleCnt="5" custScaleX="112170" custScaleY="114801" custRadScaleRad="76075" custRadScaleInc="0">
        <dgm:presLayoutVars>
          <dgm:bulletEnabled val="1"/>
        </dgm:presLayoutVars>
      </dgm:prSet>
      <dgm:spPr/>
    </dgm:pt>
    <dgm:pt modelId="{C71D674E-77DD-4BB0-B6B3-DB93EE625C3F}" type="pres">
      <dgm:prSet presAssocID="{BA1C10AC-D876-46E2-85CE-DC0259170B3F}" presName="node" presStyleLbl="vennNode1" presStyleIdx="2" presStyleCnt="5" custScaleX="112170" custScaleY="114801" custRadScaleRad="94239" custRadScaleInc="-1115">
        <dgm:presLayoutVars>
          <dgm:bulletEnabled val="1"/>
        </dgm:presLayoutVars>
      </dgm:prSet>
      <dgm:spPr/>
    </dgm:pt>
    <dgm:pt modelId="{86C18EF6-0755-4850-9087-70B5E542BB23}" type="pres">
      <dgm:prSet presAssocID="{549DA0B9-16E0-46F7-BA8D-A506D747AC75}" presName="node" presStyleLbl="vennNode1" presStyleIdx="3" presStyleCnt="5" custScaleX="112170" custScaleY="114801" custRadScaleRad="81691" custRadScaleInc="-5017">
        <dgm:presLayoutVars>
          <dgm:bulletEnabled val="1"/>
        </dgm:presLayoutVars>
      </dgm:prSet>
      <dgm:spPr/>
    </dgm:pt>
    <dgm:pt modelId="{6061C551-2072-48E3-A47D-99C17E3198EE}" type="pres">
      <dgm:prSet presAssocID="{5BA4EFC0-C926-4393-9454-264716089A51}" presName="node" presStyleLbl="vennNode1" presStyleIdx="4" presStyleCnt="5" custScaleX="112170" custScaleY="114801" custRadScaleRad="95235" custRadScaleInc="-552">
        <dgm:presLayoutVars>
          <dgm:bulletEnabled val="1"/>
        </dgm:presLayoutVars>
      </dgm:prSet>
      <dgm:spPr/>
    </dgm:pt>
  </dgm:ptLst>
  <dgm:cxnLst>
    <dgm:cxn modelId="{BB526F08-55A1-4F0E-BA5C-D984984DA15F}" type="presOf" srcId="{BA1C10AC-D876-46E2-85CE-DC0259170B3F}" destId="{C71D674E-77DD-4BB0-B6B3-DB93EE625C3F}" srcOrd="0" destOrd="0" presId="urn:microsoft.com/office/officeart/2005/8/layout/radial3"/>
    <dgm:cxn modelId="{D53EF210-24FB-4270-80E1-E4373914C2D7}" type="presOf" srcId="{B42032DB-EE6C-445A-AABD-69C2B637538D}" destId="{CD6C8553-ED02-496F-AAF1-442609827A49}" srcOrd="0" destOrd="0" presId="urn:microsoft.com/office/officeart/2005/8/layout/radial3"/>
    <dgm:cxn modelId="{C7237135-C6DC-4C6B-9181-E8F9BFBBDEA3}" srcId="{C14A9458-F5BB-47FC-ADA8-84029563EFC4}" destId="{B42032DB-EE6C-445A-AABD-69C2B637538D}" srcOrd="0" destOrd="0" parTransId="{626C6095-7EAD-450D-8BB3-19D71A8E1B19}" sibTransId="{5F5ADFB8-4DD5-43F2-81E2-EC8FDB8EFD99}"/>
    <dgm:cxn modelId="{4BE62D5D-8162-48FB-B2EB-D81C604F96D2}" type="presOf" srcId="{549DA0B9-16E0-46F7-BA8D-A506D747AC75}" destId="{86C18EF6-0755-4850-9087-70B5E542BB23}" srcOrd="0" destOrd="0" presId="urn:microsoft.com/office/officeart/2005/8/layout/radial3"/>
    <dgm:cxn modelId="{9299E844-A3DB-42AA-86C6-8E93A88EAC6D}" type="presOf" srcId="{A192D411-63E2-477B-9307-A1FD8A52242D}" destId="{88CEB862-321D-4407-8CA3-6EAC0ABA920C}" srcOrd="0" destOrd="0" presId="urn:microsoft.com/office/officeart/2005/8/layout/radial3"/>
    <dgm:cxn modelId="{53D37F94-92A1-4602-9289-6E815AF6AF14}" srcId="{B42032DB-EE6C-445A-AABD-69C2B637538D}" destId="{5BA4EFC0-C926-4393-9454-264716089A51}" srcOrd="3" destOrd="0" parTransId="{CF4B6B47-F81B-42BE-A579-D8B998DD55C5}" sibTransId="{500E5655-4A02-4141-8659-55C6DFC9F78A}"/>
    <dgm:cxn modelId="{3D839DA9-D550-49D6-AE07-93CFFAAACCA9}" srcId="{B42032DB-EE6C-445A-AABD-69C2B637538D}" destId="{BA1C10AC-D876-46E2-85CE-DC0259170B3F}" srcOrd="1" destOrd="0" parTransId="{C38AD9C8-6D22-498A-8575-C28612FF78DF}" sibTransId="{A7C9603A-2A6D-45E9-A0A6-2F1295A0F084}"/>
    <dgm:cxn modelId="{7A7832C3-E24D-4E7D-AD1D-B9C04798EEE0}" srcId="{B42032DB-EE6C-445A-AABD-69C2B637538D}" destId="{549DA0B9-16E0-46F7-BA8D-A506D747AC75}" srcOrd="2" destOrd="0" parTransId="{5D69640C-FF7C-4C1A-B0D4-D285FD1C85B3}" sibTransId="{170C0DE9-D4C9-4992-A282-60582AE132D5}"/>
    <dgm:cxn modelId="{3CA7EFCE-88BF-4B34-83B6-196718802843}" type="presOf" srcId="{C14A9458-F5BB-47FC-ADA8-84029563EFC4}" destId="{704A2A63-453C-46BC-BFD5-0ABDFCF6E352}" srcOrd="0" destOrd="0" presId="urn:microsoft.com/office/officeart/2005/8/layout/radial3"/>
    <dgm:cxn modelId="{6BEB12D9-5A5F-4E47-A167-C4094FB817C2}" srcId="{B42032DB-EE6C-445A-AABD-69C2B637538D}" destId="{A192D411-63E2-477B-9307-A1FD8A52242D}" srcOrd="0" destOrd="0" parTransId="{1314AA48-44B2-40CB-8A70-889060D7C1AD}" sibTransId="{BAD5FCB4-A4F5-4889-AB22-F5CE4431ABB1}"/>
    <dgm:cxn modelId="{53A6F3EC-3AFC-415B-975E-BD3764B4F3FB}" type="presOf" srcId="{5BA4EFC0-C926-4393-9454-264716089A51}" destId="{6061C551-2072-48E3-A47D-99C17E3198EE}" srcOrd="0" destOrd="0" presId="urn:microsoft.com/office/officeart/2005/8/layout/radial3"/>
    <dgm:cxn modelId="{716E75D6-0E9F-438F-B9B8-BA99E46AD6CD}" type="presParOf" srcId="{704A2A63-453C-46BC-BFD5-0ABDFCF6E352}" destId="{5761A51B-7F04-480C-8BBC-2B9431DA077F}" srcOrd="0" destOrd="0" presId="urn:microsoft.com/office/officeart/2005/8/layout/radial3"/>
    <dgm:cxn modelId="{583589CE-D425-43BB-B0C4-7702509DC3CD}" type="presParOf" srcId="{5761A51B-7F04-480C-8BBC-2B9431DA077F}" destId="{CD6C8553-ED02-496F-AAF1-442609827A49}" srcOrd="0" destOrd="0" presId="urn:microsoft.com/office/officeart/2005/8/layout/radial3"/>
    <dgm:cxn modelId="{23714724-CC17-4B82-B081-D0DFA9B08E88}" type="presParOf" srcId="{5761A51B-7F04-480C-8BBC-2B9431DA077F}" destId="{88CEB862-321D-4407-8CA3-6EAC0ABA920C}" srcOrd="1" destOrd="0" presId="urn:microsoft.com/office/officeart/2005/8/layout/radial3"/>
    <dgm:cxn modelId="{6AFB6E4F-5772-494C-AD4F-E1048D8D3FC0}" type="presParOf" srcId="{5761A51B-7F04-480C-8BBC-2B9431DA077F}" destId="{C71D674E-77DD-4BB0-B6B3-DB93EE625C3F}" srcOrd="2" destOrd="0" presId="urn:microsoft.com/office/officeart/2005/8/layout/radial3"/>
    <dgm:cxn modelId="{F2E045FB-8FEE-4E9D-8F93-E7B5D914ACA1}" type="presParOf" srcId="{5761A51B-7F04-480C-8BBC-2B9431DA077F}" destId="{86C18EF6-0755-4850-9087-70B5E542BB23}" srcOrd="3" destOrd="0" presId="urn:microsoft.com/office/officeart/2005/8/layout/radial3"/>
    <dgm:cxn modelId="{2FF52821-AC5C-4C04-9D36-4A48A067A976}" type="presParOf" srcId="{5761A51B-7F04-480C-8BBC-2B9431DA077F}" destId="{6061C551-2072-48E3-A47D-99C17E3198EE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C758C8-7113-4B58-A677-5744D810D093}">
      <dsp:nvSpPr>
        <dsp:cNvPr id="0" name=""/>
        <dsp:cNvSpPr/>
      </dsp:nvSpPr>
      <dsp:spPr>
        <a:xfrm>
          <a:off x="465236" y="540625"/>
          <a:ext cx="1947507" cy="11508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1" kern="1200"/>
            <a:t>Formative Evaluation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 err="1"/>
            <a:t>Reflexiv</a:t>
          </a:r>
          <a:endParaRPr lang="fr-CH" sz="1200" b="0" kern="120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 err="1"/>
            <a:t>Partizipativ</a:t>
          </a:r>
          <a:endParaRPr lang="fr-CH" sz="1200" b="0" kern="120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/>
            <a:t>(Birenbaum et al., 2015)</a:t>
          </a:r>
        </a:p>
      </dsp:txBody>
      <dsp:txXfrm>
        <a:off x="498942" y="574331"/>
        <a:ext cx="1880095" cy="1083408"/>
      </dsp:txXfrm>
    </dsp:sp>
    <dsp:sp modelId="{85357B26-51A5-4A2A-BECE-3E987985E842}">
      <dsp:nvSpPr>
        <dsp:cNvPr id="0" name=""/>
        <dsp:cNvSpPr/>
      </dsp:nvSpPr>
      <dsp:spPr>
        <a:xfrm>
          <a:off x="465236" y="1984604"/>
          <a:ext cx="1947507" cy="149313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1" kern="1200"/>
            <a:t>Autonomie der </a:t>
          </a:r>
          <a:r>
            <a:rPr lang="fr-CH" sz="1200" b="1" kern="1200" err="1"/>
            <a:t>Lernenden</a:t>
          </a:r>
          <a:r>
            <a:rPr lang="fr-CH" sz="1200" b="1" kern="1200"/>
            <a:t>     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 err="1"/>
            <a:t>Selbstreguation</a:t>
          </a:r>
          <a:endParaRPr lang="fr-CH" sz="1200" b="0" kern="120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 err="1"/>
            <a:t>Aktive</a:t>
          </a:r>
          <a:r>
            <a:rPr lang="fr-CH" sz="1200" b="0" kern="1200"/>
            <a:t> </a:t>
          </a:r>
          <a:r>
            <a:rPr lang="fr-CH" sz="1200" b="0" kern="1200" err="1"/>
            <a:t>Steuerung</a:t>
          </a:r>
          <a:r>
            <a:rPr lang="fr-CH" sz="1200" b="0" kern="1200"/>
            <a:t> des </a:t>
          </a:r>
          <a:r>
            <a:rPr lang="fr-CH" sz="1200" b="0" kern="1200" err="1"/>
            <a:t>Lernprozesses</a:t>
          </a:r>
          <a:endParaRPr lang="fr-CH" sz="1200" b="0" kern="120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 err="1"/>
            <a:t>Engagierte</a:t>
          </a:r>
          <a:r>
            <a:rPr lang="fr-CH" sz="1200" b="0" kern="1200"/>
            <a:t> Lernende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/>
            <a:t>(Zimmermann, 2002)</a:t>
          </a:r>
        </a:p>
      </dsp:txBody>
      <dsp:txXfrm>
        <a:off x="508968" y="2028336"/>
        <a:ext cx="1860043" cy="1405670"/>
      </dsp:txXfrm>
    </dsp:sp>
    <dsp:sp modelId="{739E944A-B4C5-4629-8AF4-65201252306D}">
      <dsp:nvSpPr>
        <dsp:cNvPr id="0" name=""/>
        <dsp:cNvSpPr/>
      </dsp:nvSpPr>
      <dsp:spPr>
        <a:xfrm rot="16945570">
          <a:off x="1885805" y="2051866"/>
          <a:ext cx="1342828" cy="47238"/>
        </a:xfrm>
        <a:custGeom>
          <a:avLst/>
          <a:gdLst/>
          <a:ahLst/>
          <a:cxnLst/>
          <a:rect l="0" t="0" r="0" b="0"/>
          <a:pathLst>
            <a:path>
              <a:moveTo>
                <a:pt x="0" y="23619"/>
              </a:moveTo>
              <a:lnTo>
                <a:pt x="1342828" y="23619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1200" kern="1200"/>
        </a:p>
      </dsp:txBody>
      <dsp:txXfrm>
        <a:off x="2523648" y="2041915"/>
        <a:ext cx="67141" cy="67141"/>
      </dsp:txXfrm>
    </dsp:sp>
    <dsp:sp modelId="{37DC365E-AA9C-4B16-BF49-C10F9E9FF29B}">
      <dsp:nvSpPr>
        <dsp:cNvPr id="0" name=""/>
        <dsp:cNvSpPr/>
      </dsp:nvSpPr>
      <dsp:spPr>
        <a:xfrm>
          <a:off x="2701695" y="1113438"/>
          <a:ext cx="1947507" cy="61272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1" kern="1200" err="1"/>
            <a:t>Aktive</a:t>
          </a:r>
          <a:r>
            <a:rPr lang="fr-CH" sz="1200" b="1" kern="1200"/>
            <a:t> </a:t>
          </a:r>
          <a:r>
            <a:rPr lang="fr-CH" sz="1200" b="1" kern="1200" err="1"/>
            <a:t>Einbindung</a:t>
          </a:r>
          <a:r>
            <a:rPr lang="fr-CH" sz="1200" b="1" kern="1200"/>
            <a:t>    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/>
            <a:t> (Lajoie &amp; Harel, 2019)</a:t>
          </a:r>
        </a:p>
      </dsp:txBody>
      <dsp:txXfrm>
        <a:off x="2719641" y="1131384"/>
        <a:ext cx="1911615" cy="576832"/>
      </dsp:txXfrm>
    </dsp:sp>
    <dsp:sp modelId="{006D5548-B382-4FA8-A94B-797F892DEC8B}">
      <dsp:nvSpPr>
        <dsp:cNvPr id="0" name=""/>
        <dsp:cNvSpPr/>
      </dsp:nvSpPr>
      <dsp:spPr>
        <a:xfrm rot="17999859">
          <a:off x="4529968" y="1189672"/>
          <a:ext cx="476900" cy="47238"/>
        </a:xfrm>
        <a:custGeom>
          <a:avLst/>
          <a:gdLst/>
          <a:ahLst/>
          <a:cxnLst/>
          <a:rect l="0" t="0" r="0" b="0"/>
          <a:pathLst>
            <a:path>
              <a:moveTo>
                <a:pt x="0" y="23619"/>
              </a:moveTo>
              <a:lnTo>
                <a:pt x="476900" y="23619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1200" kern="1200"/>
        </a:p>
      </dsp:txBody>
      <dsp:txXfrm>
        <a:off x="4756496" y="1201369"/>
        <a:ext cx="23845" cy="23845"/>
      </dsp:txXfrm>
    </dsp:sp>
    <dsp:sp modelId="{F9450C77-4273-428C-AD99-A24950727D5E}">
      <dsp:nvSpPr>
        <dsp:cNvPr id="0" name=""/>
        <dsp:cNvSpPr/>
      </dsp:nvSpPr>
      <dsp:spPr>
        <a:xfrm>
          <a:off x="4887635" y="572727"/>
          <a:ext cx="1947507" cy="8681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1" kern="1200"/>
            <a:t>Auto-Evaluation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CH" sz="1200" b="0" kern="1200" err="1"/>
            <a:t>Stärken</a:t>
          </a:r>
          <a:r>
            <a:rPr lang="fr-CH" sz="1200" b="0" kern="1200"/>
            <a:t> und </a:t>
          </a:r>
          <a:r>
            <a:rPr lang="fr-CH" sz="1200" b="0" kern="1200" err="1"/>
            <a:t>Schwächen</a:t>
          </a:r>
          <a:endParaRPr lang="fr-CH" sz="1200" b="0" kern="120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fr-CH" sz="1200" b="0" kern="1200"/>
            <a:t>Autonomie</a:t>
          </a:r>
        </a:p>
      </dsp:txBody>
      <dsp:txXfrm>
        <a:off x="4913061" y="598153"/>
        <a:ext cx="1896655" cy="817259"/>
      </dsp:txXfrm>
    </dsp:sp>
    <dsp:sp modelId="{A6D99259-427F-4D31-8AEC-E8C116ED52B2}">
      <dsp:nvSpPr>
        <dsp:cNvPr id="0" name=""/>
        <dsp:cNvSpPr/>
      </dsp:nvSpPr>
      <dsp:spPr>
        <a:xfrm rot="19436519">
          <a:off x="2380711" y="2609138"/>
          <a:ext cx="334396" cy="47238"/>
        </a:xfrm>
        <a:custGeom>
          <a:avLst/>
          <a:gdLst/>
          <a:ahLst/>
          <a:cxnLst/>
          <a:rect l="0" t="0" r="0" b="0"/>
          <a:pathLst>
            <a:path>
              <a:moveTo>
                <a:pt x="0" y="23619"/>
              </a:moveTo>
              <a:lnTo>
                <a:pt x="334396" y="23619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1200" kern="1200"/>
        </a:p>
      </dsp:txBody>
      <dsp:txXfrm>
        <a:off x="2539550" y="2624398"/>
        <a:ext cx="16719" cy="16719"/>
      </dsp:txXfrm>
    </dsp:sp>
    <dsp:sp modelId="{45DE81DB-335E-4B30-B3DF-9D575EEDC085}">
      <dsp:nvSpPr>
        <dsp:cNvPr id="0" name=""/>
        <dsp:cNvSpPr/>
      </dsp:nvSpPr>
      <dsp:spPr>
        <a:xfrm>
          <a:off x="2683077" y="2263056"/>
          <a:ext cx="1947507" cy="54257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1" kern="1200" err="1"/>
            <a:t>Dialog</a:t>
          </a:r>
          <a:r>
            <a:rPr lang="fr-CH" sz="1200" b="1" kern="1200"/>
            <a:t> </a:t>
          </a:r>
          <a:r>
            <a:rPr lang="fr-CH" sz="1200" b="1" kern="1200" err="1"/>
            <a:t>zwischen</a:t>
          </a:r>
          <a:r>
            <a:rPr lang="fr-CH" sz="1200" b="1" kern="1200"/>
            <a:t> Institution und </a:t>
          </a:r>
          <a:r>
            <a:rPr lang="fr-CH" sz="1200" b="1" kern="1200" err="1"/>
            <a:t>Praxisfeld</a:t>
          </a:r>
          <a:endParaRPr lang="fr-CH" sz="1200" b="1" kern="1200"/>
        </a:p>
      </dsp:txBody>
      <dsp:txXfrm>
        <a:off x="2698968" y="2278947"/>
        <a:ext cx="1915725" cy="510793"/>
      </dsp:txXfrm>
    </dsp:sp>
    <dsp:sp modelId="{481A03A7-05D0-44DC-B066-A155C6449DB9}">
      <dsp:nvSpPr>
        <dsp:cNvPr id="0" name=""/>
        <dsp:cNvSpPr/>
      </dsp:nvSpPr>
      <dsp:spPr>
        <a:xfrm rot="17891117">
          <a:off x="4484113" y="2266062"/>
          <a:ext cx="555153" cy="47238"/>
        </a:xfrm>
        <a:custGeom>
          <a:avLst/>
          <a:gdLst/>
          <a:ahLst/>
          <a:cxnLst/>
          <a:rect l="0" t="0" r="0" b="0"/>
          <a:pathLst>
            <a:path>
              <a:moveTo>
                <a:pt x="0" y="23619"/>
              </a:moveTo>
              <a:lnTo>
                <a:pt x="555153" y="23619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1200" kern="1200"/>
        </a:p>
      </dsp:txBody>
      <dsp:txXfrm>
        <a:off x="4747811" y="2275803"/>
        <a:ext cx="27757" cy="27757"/>
      </dsp:txXfrm>
    </dsp:sp>
    <dsp:sp modelId="{F97B8858-8E35-4894-90C1-15E1668DC0AA}">
      <dsp:nvSpPr>
        <dsp:cNvPr id="0" name=""/>
        <dsp:cNvSpPr/>
      </dsp:nvSpPr>
      <dsp:spPr>
        <a:xfrm>
          <a:off x="4892796" y="1683761"/>
          <a:ext cx="1947507" cy="72251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1" kern="1200" err="1"/>
            <a:t>Entwicklung</a:t>
          </a:r>
          <a:r>
            <a:rPr lang="fr-CH" sz="1200" b="1" kern="1200"/>
            <a:t> von </a:t>
          </a:r>
          <a:r>
            <a:rPr lang="fr-CH" sz="1200" b="1" kern="1200" err="1"/>
            <a:t>Interaktion</a:t>
          </a:r>
          <a:r>
            <a:rPr lang="fr-CH" sz="1200" b="1" kern="1200"/>
            <a:t> und </a:t>
          </a:r>
          <a:r>
            <a:rPr lang="fr-CH" sz="1200" b="1" kern="1200" err="1"/>
            <a:t>Kompetenzen</a:t>
          </a:r>
          <a:endParaRPr lang="fr-CH" sz="1200" b="1" kern="1200"/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0" kern="1200"/>
            <a:t>(</a:t>
          </a:r>
          <a:r>
            <a:rPr lang="fr-CH" sz="1200" b="0" kern="1200" err="1"/>
            <a:t>Tosey</a:t>
          </a:r>
          <a:r>
            <a:rPr lang="fr-CH" sz="1200" b="0" kern="1200"/>
            <a:t> et al., 2015)</a:t>
          </a:r>
        </a:p>
      </dsp:txBody>
      <dsp:txXfrm>
        <a:off x="4913958" y="1704923"/>
        <a:ext cx="1905183" cy="680191"/>
      </dsp:txXfrm>
    </dsp:sp>
    <dsp:sp modelId="{88976DAB-D063-4EAD-93FD-8C557791A464}">
      <dsp:nvSpPr>
        <dsp:cNvPr id="0" name=""/>
        <dsp:cNvSpPr/>
      </dsp:nvSpPr>
      <dsp:spPr>
        <a:xfrm rot="3638078">
          <a:off x="4492774" y="2746395"/>
          <a:ext cx="540831" cy="47238"/>
        </a:xfrm>
        <a:custGeom>
          <a:avLst/>
          <a:gdLst/>
          <a:ahLst/>
          <a:cxnLst/>
          <a:rect l="0" t="0" r="0" b="0"/>
          <a:pathLst>
            <a:path>
              <a:moveTo>
                <a:pt x="0" y="23619"/>
              </a:moveTo>
              <a:lnTo>
                <a:pt x="540831" y="23619"/>
              </a:lnTo>
            </a:path>
          </a:pathLst>
        </a:custGeom>
        <a:noFill/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1200" kern="1200"/>
        </a:p>
      </dsp:txBody>
      <dsp:txXfrm>
        <a:off x="4749669" y="2756494"/>
        <a:ext cx="27041" cy="27041"/>
      </dsp:txXfrm>
    </dsp:sp>
    <dsp:sp modelId="{EEDEBDBA-D2B3-4F5A-869E-0EFE6A5AD42A}">
      <dsp:nvSpPr>
        <dsp:cNvPr id="0" name=""/>
        <dsp:cNvSpPr/>
      </dsp:nvSpPr>
      <dsp:spPr>
        <a:xfrm>
          <a:off x="4895795" y="2538707"/>
          <a:ext cx="1947507" cy="93395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b="1" kern="1200" err="1"/>
            <a:t>Integrierende</a:t>
          </a:r>
          <a:r>
            <a:rPr lang="fr-CH" sz="1200" b="1" kern="1200"/>
            <a:t> </a:t>
          </a:r>
          <a:r>
            <a:rPr lang="fr-CH" sz="1200" b="1" kern="1200" err="1"/>
            <a:t>Alternanz</a:t>
          </a:r>
          <a:r>
            <a:rPr lang="fr-CH" sz="1200" b="1" kern="1200"/>
            <a:t> 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kern="1200"/>
            <a:t>(Tobola Couchepin &amp; </a:t>
          </a:r>
          <a:r>
            <a:rPr lang="fr-CH" sz="1200" kern="1200" err="1"/>
            <a:t>Périsset</a:t>
          </a:r>
          <a:r>
            <a:rPr lang="fr-CH" sz="1200" kern="1200"/>
            <a:t>, 2021) </a:t>
          </a:r>
        </a:p>
      </dsp:txBody>
      <dsp:txXfrm>
        <a:off x="4923150" y="2566062"/>
        <a:ext cx="1892797" cy="87924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6C8553-ED02-496F-AAF1-442609827A49}">
      <dsp:nvSpPr>
        <dsp:cNvPr id="0" name=""/>
        <dsp:cNvSpPr/>
      </dsp:nvSpPr>
      <dsp:spPr>
        <a:xfrm>
          <a:off x="1920875" y="904875"/>
          <a:ext cx="2254249" cy="2254249"/>
        </a:xfrm>
        <a:prstGeom prst="ellipse">
          <a:avLst/>
        </a:prstGeom>
        <a:solidFill>
          <a:srgbClr val="FFFF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b="1" kern="1200"/>
            <a:t>Self-Management Skills</a:t>
          </a:r>
        </a:p>
      </dsp:txBody>
      <dsp:txXfrm>
        <a:off x="2251002" y="1235002"/>
        <a:ext cx="1593995" cy="1593995"/>
      </dsp:txXfrm>
    </dsp:sp>
    <dsp:sp modelId="{88CEB862-321D-4407-8CA3-6EAC0ABA920C}">
      <dsp:nvSpPr>
        <dsp:cNvPr id="0" name=""/>
        <dsp:cNvSpPr/>
      </dsp:nvSpPr>
      <dsp:spPr>
        <a:xfrm>
          <a:off x="2415851" y="268216"/>
          <a:ext cx="1264296" cy="1293950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200" b="1" kern="1200" err="1"/>
            <a:t>Social</a:t>
          </a:r>
          <a:r>
            <a:rPr lang="de-CH" sz="1200" b="1" kern="1200"/>
            <a:t> Engagement Skills</a:t>
          </a:r>
        </a:p>
      </dsp:txBody>
      <dsp:txXfrm>
        <a:off x="2601003" y="457711"/>
        <a:ext cx="893992" cy="914960"/>
      </dsp:txXfrm>
    </dsp:sp>
    <dsp:sp modelId="{C71D674E-77DD-4BB0-B6B3-DB93EE625C3F}">
      <dsp:nvSpPr>
        <dsp:cNvPr id="0" name=""/>
        <dsp:cNvSpPr/>
      </dsp:nvSpPr>
      <dsp:spPr>
        <a:xfrm>
          <a:off x="3799101" y="1360795"/>
          <a:ext cx="1264296" cy="1293950"/>
        </a:xfrm>
        <a:prstGeom prst="ellipse">
          <a:avLst/>
        </a:prstGeom>
        <a:solidFill>
          <a:srgbClr val="FF0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200" b="1" kern="1200" err="1"/>
            <a:t>Innovations</a:t>
          </a:r>
          <a:r>
            <a:rPr lang="de-CH" sz="1200" b="1" kern="1200"/>
            <a:t> Skills</a:t>
          </a:r>
        </a:p>
      </dsp:txBody>
      <dsp:txXfrm>
        <a:off x="3984253" y="1550290"/>
        <a:ext cx="893992" cy="914960"/>
      </dsp:txXfrm>
    </dsp:sp>
    <dsp:sp modelId="{86C18EF6-0755-4850-9087-70B5E542BB23}">
      <dsp:nvSpPr>
        <dsp:cNvPr id="0" name=""/>
        <dsp:cNvSpPr/>
      </dsp:nvSpPr>
      <dsp:spPr>
        <a:xfrm>
          <a:off x="2510263" y="2580555"/>
          <a:ext cx="1264296" cy="1293950"/>
        </a:xfrm>
        <a:prstGeom prst="ellipse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200" b="1" kern="1200"/>
            <a:t>Emotional </a:t>
          </a:r>
          <a:r>
            <a:rPr lang="de-CH" sz="1200" b="1" kern="1200" err="1"/>
            <a:t>Resilience</a:t>
          </a:r>
          <a:r>
            <a:rPr lang="de-CH" sz="1200" b="1" kern="1200"/>
            <a:t> Skills</a:t>
          </a:r>
        </a:p>
      </dsp:txBody>
      <dsp:txXfrm>
        <a:off x="2695415" y="2770050"/>
        <a:ext cx="893992" cy="914960"/>
      </dsp:txXfrm>
    </dsp:sp>
    <dsp:sp modelId="{6061C551-2072-48E3-A47D-99C17E3198EE}">
      <dsp:nvSpPr>
        <dsp:cNvPr id="0" name=""/>
        <dsp:cNvSpPr/>
      </dsp:nvSpPr>
      <dsp:spPr>
        <a:xfrm>
          <a:off x="1017821" y="1397146"/>
          <a:ext cx="1264296" cy="1293950"/>
        </a:xfrm>
        <a:prstGeom prst="ellipse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200" b="1" kern="1200" err="1"/>
            <a:t>Cooperations</a:t>
          </a:r>
          <a:r>
            <a:rPr lang="de-CH" sz="1200" b="1" kern="1200"/>
            <a:t> Skills</a:t>
          </a:r>
        </a:p>
      </dsp:txBody>
      <dsp:txXfrm>
        <a:off x="1202973" y="1586641"/>
        <a:ext cx="893992" cy="914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93C60E8A-6593-1545-B0E4-D5C3585A99E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623BDD0-2255-3043-BEDD-285288A195A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AB9384D7-F898-174D-9F7C-402FBE0F6942}" type="datetimeFigureOut">
              <a:rPr lang="de-DE"/>
              <a:pPr>
                <a:defRPr/>
              </a:pPr>
              <a:t>22.06.2026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7F8E02F-2861-724B-8975-C55BD347D2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FC1DF3-1E51-B64E-8265-BEAA0A7C84C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ADBCB80-A6B2-3C4C-AA0C-19AF9E800B40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>
            <a:extLst>
              <a:ext uri="{FF2B5EF4-FFF2-40B4-BE49-F238E27FC236}">
                <a16:creationId xmlns:a16="http://schemas.microsoft.com/office/drawing/2014/main" id="{3D1F74B6-D73E-4246-8175-C938AAFA070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59496AB-1C46-6144-8AE5-77363C5724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D7461334-99D5-1146-9119-ACB5A7406990}" type="datetimeFigureOut">
              <a:rPr lang="de-DE"/>
              <a:pPr>
                <a:defRPr/>
              </a:pPr>
              <a:t>22.06.2026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EAF3FDA6-EB45-E742-A40D-C43C49A6C16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E164DF84-802F-D14E-ABA7-43A4CCB73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Mastertextformat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  <a:endParaRPr lang="de-DE" noProof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A2C92DB-453B-3D4F-BFD3-52E9F0C0B0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4E831D-5E03-5A4B-BCAE-1177140170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6DDB582-DAD3-7B4C-838E-C9BD04595A9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07166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167328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5071387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207741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160669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25775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/>
              <a:pPr>
                <a:defRPr/>
              </a:pPr>
              <a:t>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0525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8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9129346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ＭＳ Ｐゴシック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/>
              <a:pPr>
                <a:defRPr/>
              </a:pPr>
              <a:t>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977786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244054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11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7966835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12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24238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719549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95602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023099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613136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78797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>
              <a:ea typeface="ＭＳ Ｐゴシック"/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DDB582-DAD3-7B4C-838E-C9BD04595A95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2580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19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444313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20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689594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DDB582-DAD3-7B4C-838E-C9BD04595A95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621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DDB582-DAD3-7B4C-838E-C9BD04595A95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13228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6DDB582-DAD3-7B4C-838E-C9BD04595A95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de-DE" alt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96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24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7694141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58A4-C7CD-F50D-211A-5C59882B0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5312ABB-6B3B-5684-3BF5-E7AC2E60C1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5624200-4174-D8C6-BF3F-F99A88AFE5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D6CA276-C1AE-E3F8-7F1F-1A762371C2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25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61826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26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618291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DDB582-DAD3-7B4C-838E-C9BD04595A95}" type="slidenum">
              <a:rPr lang="de-DE" altLang="de-DE" smtClean="0"/>
              <a:pPr>
                <a:defRPr/>
              </a:pPr>
              <a:t>27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38432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3">
            <a:extLst>
              <a:ext uri="{FF2B5EF4-FFF2-40B4-BE49-F238E27FC236}">
                <a16:creationId xmlns:a16="http://schemas.microsoft.com/office/drawing/2014/main" id="{E2EFC366-78EE-3646-9916-F5EA4444B311}"/>
              </a:ext>
            </a:extLst>
          </p:cNvPr>
          <p:cNvSpPr/>
          <p:nvPr userDrawn="1"/>
        </p:nvSpPr>
        <p:spPr>
          <a:xfrm>
            <a:off x="0" y="2092325"/>
            <a:ext cx="9144000" cy="3051175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6">
            <a:extLst>
              <a:ext uri="{FF2B5EF4-FFF2-40B4-BE49-F238E27FC236}">
                <a16:creationId xmlns:a16="http://schemas.microsoft.com/office/drawing/2014/main" id="{E4EAC082-A961-B24A-AF78-AD7362DF24AA}"/>
              </a:ext>
            </a:extLst>
          </p:cNvPr>
          <p:cNvSpPr/>
          <p:nvPr userDrawn="1"/>
        </p:nvSpPr>
        <p:spPr>
          <a:xfrm>
            <a:off x="0" y="733425"/>
            <a:ext cx="252413" cy="136048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0"/>
          </p:nvPr>
        </p:nvSpPr>
        <p:spPr>
          <a:xfrm>
            <a:off x="252413" y="733425"/>
            <a:ext cx="8891587" cy="1358504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628651" y="2669348"/>
            <a:ext cx="5940000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628651" y="4244579"/>
            <a:ext cx="5940425" cy="457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2pPr>
            <a:lvl3pPr marL="6858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3pPr>
            <a:lvl4pPr marL="10287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4pPr>
            <a:lvl5pPr marL="137160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2183902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5">
            <a:extLst>
              <a:ext uri="{FF2B5EF4-FFF2-40B4-BE49-F238E27FC236}">
                <a16:creationId xmlns:a16="http://schemas.microsoft.com/office/drawing/2014/main" id="{4343ADD3-4051-F34A-808D-FD4FE9E8BDCE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8" name="Bild 3" descr="Logo_PHVS_2farbig.eps">
            <a:extLst>
              <a:ext uri="{FF2B5EF4-FFF2-40B4-BE49-F238E27FC236}">
                <a16:creationId xmlns:a16="http://schemas.microsoft.com/office/drawing/2014/main" id="{9A3CE500-EEC9-B14E-82B8-CC43BF966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E9718513-2471-FD46-A983-0A042EFFC9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4">
            <a:extLst>
              <a:ext uri="{FF2B5EF4-FFF2-40B4-BE49-F238E27FC236}">
                <a16:creationId xmlns:a16="http://schemas.microsoft.com/office/drawing/2014/main" id="{0778245F-A74B-5F4B-9129-033882043CD4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1" name="Fußzeilenplatzhalter 2">
            <a:extLst>
              <a:ext uri="{FF2B5EF4-FFF2-40B4-BE49-F238E27FC236}">
                <a16:creationId xmlns:a16="http://schemas.microsoft.com/office/drawing/2014/main" id="{CE03A750-F0BC-854A-ACA5-58DD221F69CD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FD70E67-C219-B74D-A76B-C3B74F9D540F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62F92F9-56BF-4F4F-82D1-D473CA799D0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8">
            <a:extLst>
              <a:ext uri="{FF2B5EF4-FFF2-40B4-BE49-F238E27FC236}">
                <a16:creationId xmlns:a16="http://schemas.microsoft.com/office/drawing/2014/main" id="{33131A6E-8BD0-A846-901D-752973FA8C83}"/>
              </a:ext>
            </a:extLst>
          </p:cNvPr>
          <p:cNvSpPr/>
          <p:nvPr userDrawn="1"/>
        </p:nvSpPr>
        <p:spPr>
          <a:xfrm>
            <a:off x="0" y="733425"/>
            <a:ext cx="3919538" cy="1617663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559210" cy="490537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5211599" y="1407985"/>
            <a:ext cx="3600000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687046"/>
            <a:ext cx="3600000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5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30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500" indent="-257175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332401" y="934644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0741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F39869B6-7321-3049-B24E-9854C7C53FC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7" name="Bild 3" descr="Logo_PHVS_2farbig.eps">
            <a:extLst>
              <a:ext uri="{FF2B5EF4-FFF2-40B4-BE49-F238E27FC236}">
                <a16:creationId xmlns:a16="http://schemas.microsoft.com/office/drawing/2014/main" id="{84A76C23-55FB-1747-B1EE-A1D36875E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B0096293-0930-EB4E-AE79-D50FE9D90F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4">
            <a:extLst>
              <a:ext uri="{FF2B5EF4-FFF2-40B4-BE49-F238E27FC236}">
                <a16:creationId xmlns:a16="http://schemas.microsoft.com/office/drawing/2014/main" id="{F35B033D-A9B4-A04F-9A4B-90FC0425CC38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C33A396-A839-D542-B754-6BAFE9E3AB98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CBAE474-27BF-7B42-B992-23E4173A0E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883DA96C-E3A8-B149-85A7-4038616A6968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8">
            <a:extLst>
              <a:ext uri="{FF2B5EF4-FFF2-40B4-BE49-F238E27FC236}">
                <a16:creationId xmlns:a16="http://schemas.microsoft.com/office/drawing/2014/main" id="{D29A8DFB-746C-F14E-ADA8-C81ECE2839BE}"/>
              </a:ext>
            </a:extLst>
          </p:cNvPr>
          <p:cNvSpPr/>
          <p:nvPr userDrawn="1"/>
        </p:nvSpPr>
        <p:spPr>
          <a:xfrm>
            <a:off x="0" y="733425"/>
            <a:ext cx="3919538" cy="1617663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0" y="0"/>
            <a:ext cx="4562474" cy="49065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379544"/>
            <a:ext cx="3600000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5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3000" indent="-256500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500" indent="-257175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Clr>
                <a:srgbClr val="5A9B32"/>
              </a:buClr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332401" y="934644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489204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F105013A-DF31-184D-B111-2DFA329362EE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3005A74E-4B78-EB43-9409-3C6A7B3046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4">
            <a:extLst>
              <a:ext uri="{FF2B5EF4-FFF2-40B4-BE49-F238E27FC236}">
                <a16:creationId xmlns:a16="http://schemas.microsoft.com/office/drawing/2014/main" id="{D6D5694C-04F7-404C-8C6D-E7EDF5CEA184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BC159880-1C49-8D4A-AA28-4E4BA43A262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E6653E88-3362-0E4F-8701-00A0FFB855E3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F1344602-9ED2-754B-A999-578B746578F4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09624FB4-70BF-BF41-9140-F452432A04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53690" y="1352084"/>
            <a:ext cx="8457908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1" y="1678198"/>
            <a:ext cx="8457908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700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5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25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3689" y="472965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214599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B27DD38A-5550-4049-9467-EEA6636A6F3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216EFE1B-91B3-AF42-ACE7-427CC0014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666C38E1-0BFB-9745-95DA-9EB0708F567E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48631A9F-DEF3-3C48-BB04-51D6ABB0F399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55B7FFB-F1B6-424E-93B2-D130C21FD94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B66BF08-BE70-444C-9855-C034C854FF0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C0C03C0D-456B-324C-A87D-76B0FD6E1A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1" y="1352085"/>
            <a:ext cx="8457908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75" indent="-257175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700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500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25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2964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18064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u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B2358C5-2EF6-1444-AA06-A2E95BB3C678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9FD759C9-F9DB-3C40-BDC3-18CB2EDA1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4EC288A2-3992-6F48-BC14-285BB1921089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EF00975C-A2A1-4C42-876B-ACE6F762EF8C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806EBD1-6F92-6041-A67A-C843AA06AC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2CA240E9-2233-B845-8238-16B160FF6BC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196BA204-6FC4-5C4E-A30B-BF57B24B4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0017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353690" y="1339894"/>
            <a:ext cx="8457908" cy="3006329"/>
          </a:xfrm>
          <a:prstGeom prst="rect">
            <a:avLst/>
          </a:prstGeom>
        </p:spPr>
        <p:txBody>
          <a:bodyPr/>
          <a:lstStyle>
            <a:lvl1pPr marL="250763" indent="-250763">
              <a:buClr>
                <a:srgbClr val="898989"/>
              </a:buClr>
              <a:buSzPct val="120000"/>
              <a:buFont typeface="Symbol" pitchFamily="2" charset="2"/>
              <a:buChar char="-"/>
              <a:defRPr sz="1500">
                <a:latin typeface="+mn-lt"/>
              </a:defRPr>
            </a:lvl1pPr>
            <a:lvl2pPr marL="5130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350">
                <a:latin typeface="+mn-lt"/>
              </a:defRPr>
            </a:lvl2pPr>
            <a:lvl3pPr marL="7695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200">
                <a:latin typeface="+mn-lt"/>
              </a:defRPr>
            </a:lvl3pPr>
            <a:lvl4pPr marL="10260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282500" indent="-251100">
              <a:buClr>
                <a:srgbClr val="898989"/>
              </a:buClr>
              <a:buSzPct val="120000"/>
              <a:buFont typeface="Symbol" pitchFamily="2" charset="2"/>
              <a:buChar char="-"/>
              <a:defRPr sz="9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069002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7558180-1064-4240-9613-84EE22207AFB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38CC250D-108A-D94B-8C4E-7904720B8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F0E2D935-61D7-134F-A779-D257B0BFF1E0}"/>
              </a:ext>
            </a:extLst>
          </p:cNvPr>
          <p:cNvSpPr/>
          <p:nvPr userDrawn="1"/>
        </p:nvSpPr>
        <p:spPr>
          <a:xfrm>
            <a:off x="0" y="604838"/>
            <a:ext cx="144463" cy="249237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2D78E4BC-1466-D443-9983-049540E122FB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0CC05FA-0D63-7D40-9485-22A8DBF63CD0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562AE3E1-5CF3-A642-B24C-CA5DF519A402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E8CAC78D-81D8-8C4F-A174-B011B39279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69290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53689" y="1336322"/>
            <a:ext cx="8457908" cy="3009459"/>
          </a:xfrm>
          <a:prstGeom prst="rect">
            <a:avLst/>
          </a:prstGeom>
        </p:spPr>
        <p:txBody>
          <a:bodyPr/>
          <a:lstStyle>
            <a:lvl1pPr marL="256500" indent="-256500">
              <a:buClr>
                <a:srgbClr val="898989"/>
              </a:buClr>
              <a:buFont typeface="+mj-lt"/>
              <a:buAutoNum type="arabicParenR"/>
              <a:defRPr sz="1500">
                <a:latin typeface="+mn-lt"/>
              </a:defRPr>
            </a:lvl1pPr>
            <a:lvl2pPr marL="513000" indent="-256500">
              <a:buClr>
                <a:srgbClr val="898989"/>
              </a:buClr>
              <a:buFont typeface="+mj-lt"/>
              <a:buAutoNum type="arabicParenR"/>
              <a:defRPr sz="1350">
                <a:latin typeface="+mn-lt"/>
              </a:defRPr>
            </a:lvl2pPr>
            <a:lvl3pPr marL="769500" indent="-256500">
              <a:buClr>
                <a:srgbClr val="898989"/>
              </a:buClr>
              <a:buFont typeface="+mj-lt"/>
              <a:buAutoNum type="arabicParenR"/>
              <a:defRPr sz="1200">
                <a:latin typeface="+mn-lt"/>
              </a:defRPr>
            </a:lvl3pPr>
            <a:lvl4pPr marL="1026000" indent="-256500">
              <a:buClr>
                <a:srgbClr val="898989"/>
              </a:buClr>
              <a:buFont typeface="+mj-lt"/>
              <a:buAutoNum type="arabicParenR"/>
              <a:defRPr sz="1050">
                <a:latin typeface="+mn-lt"/>
              </a:defRPr>
            </a:lvl4pPr>
            <a:lvl5pPr marL="1282500" indent="-256500">
              <a:buClr>
                <a:srgbClr val="898989"/>
              </a:buClr>
              <a:buFont typeface="+mj-lt"/>
              <a:buAutoNum type="arabicParenR"/>
              <a:defRPr sz="9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124856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5">
            <a:extLst>
              <a:ext uri="{FF2B5EF4-FFF2-40B4-BE49-F238E27FC236}">
                <a16:creationId xmlns:a16="http://schemas.microsoft.com/office/drawing/2014/main" id="{9DD6C63E-977A-104D-91BB-3A029518E1F2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0" name="Bild 3" descr="Logo_PHVS_2farbig.eps">
            <a:extLst>
              <a:ext uri="{FF2B5EF4-FFF2-40B4-BE49-F238E27FC236}">
                <a16:creationId xmlns:a16="http://schemas.microsoft.com/office/drawing/2014/main" id="{76B0A35B-AEC2-8546-917E-F1CB67D125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3">
            <a:extLst>
              <a:ext uri="{FF2B5EF4-FFF2-40B4-BE49-F238E27FC236}">
                <a16:creationId xmlns:a16="http://schemas.microsoft.com/office/drawing/2014/main" id="{D42804FC-5754-004F-B2A2-4A156EB04C77}"/>
              </a:ext>
            </a:extLst>
          </p:cNvPr>
          <p:cNvSpPr/>
          <p:nvPr userDrawn="1"/>
        </p:nvSpPr>
        <p:spPr>
          <a:xfrm>
            <a:off x="0" y="0"/>
            <a:ext cx="3919538" cy="4648200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Fußzeilenplatzhalter 2">
            <a:extLst>
              <a:ext uri="{FF2B5EF4-FFF2-40B4-BE49-F238E27FC236}">
                <a16:creationId xmlns:a16="http://schemas.microsoft.com/office/drawing/2014/main" id="{F5585BDE-EA83-8E4F-A6FA-FC5456F241AF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18CF5D9E-8BE9-F84C-94AE-FC70BC80C08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8641D70-9282-6A4A-A591-9FFC29E4B9A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Bild 4" descr="lernen.eps">
            <a:extLst>
              <a:ext uri="{FF2B5EF4-FFF2-40B4-BE49-F238E27FC236}">
                <a16:creationId xmlns:a16="http://schemas.microsoft.com/office/drawing/2014/main" id="{BC16465E-C27E-9B4B-B5AE-09AA1FDD24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4575975" y="733425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4303327" y="1026452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1"/>
            <a:endParaRPr lang="de-DE"/>
          </a:p>
        </p:txBody>
      </p:sp>
      <p:sp>
        <p:nvSpPr>
          <p:cNvPr id="23" name="Titel 1"/>
          <p:cNvSpPr>
            <a:spLocks noGrp="1"/>
          </p:cNvSpPr>
          <p:nvPr>
            <p:ph type="title"/>
          </p:nvPr>
        </p:nvSpPr>
        <p:spPr>
          <a:xfrm>
            <a:off x="332401" y="733425"/>
            <a:ext cx="3280439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8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4575975" y="2057067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4303327" y="2350094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1"/>
            <a:endParaRPr lang="de-DE"/>
          </a:p>
        </p:txBody>
      </p:sp>
      <p:sp>
        <p:nvSpPr>
          <p:cNvPr id="30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575975" y="3375914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4303327" y="3668940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5" indent="-200025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41" indent="-196454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830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5">
            <a:extLst>
              <a:ext uri="{FF2B5EF4-FFF2-40B4-BE49-F238E27FC236}">
                <a16:creationId xmlns:a16="http://schemas.microsoft.com/office/drawing/2014/main" id="{B30A5C8F-BE47-AA45-A8B4-55639575DAD6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11" name="Bild 3" descr="Logo_PHVS_2farbig.eps">
            <a:extLst>
              <a:ext uri="{FF2B5EF4-FFF2-40B4-BE49-F238E27FC236}">
                <a16:creationId xmlns:a16="http://schemas.microsoft.com/office/drawing/2014/main" id="{3ABB09E0-3CDA-6248-858A-8867036AB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3">
            <a:extLst>
              <a:ext uri="{FF2B5EF4-FFF2-40B4-BE49-F238E27FC236}">
                <a16:creationId xmlns:a16="http://schemas.microsoft.com/office/drawing/2014/main" id="{7D8CBD8D-AECB-B44B-902F-6E32E8783FAE}"/>
              </a:ext>
            </a:extLst>
          </p:cNvPr>
          <p:cNvSpPr/>
          <p:nvPr userDrawn="1"/>
        </p:nvSpPr>
        <p:spPr>
          <a:xfrm>
            <a:off x="0" y="0"/>
            <a:ext cx="2801938" cy="4648200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B6F3FBD4-0C79-E24E-9BAF-FED45008E46E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4D705579-B5F0-0047-ADF1-568CF0AD3A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C025A2BE-C5B2-6740-9480-8C0ACD1BFEEE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Bild 4" descr="lernen.eps">
            <a:extLst>
              <a:ext uri="{FF2B5EF4-FFF2-40B4-BE49-F238E27FC236}">
                <a16:creationId xmlns:a16="http://schemas.microsoft.com/office/drawing/2014/main" id="{08187AE3-BDC6-CC43-98BC-59F960B129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20312" y="2844719"/>
            <a:ext cx="2122350" cy="144752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12845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506527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7002091" y="1154727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21"/>
          </p:nvPr>
        </p:nvSpPr>
        <p:spPr>
          <a:xfrm>
            <a:off x="3128451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22"/>
          </p:nvPr>
        </p:nvSpPr>
        <p:spPr>
          <a:xfrm>
            <a:off x="5059561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23"/>
          </p:nvPr>
        </p:nvSpPr>
        <p:spPr>
          <a:xfrm>
            <a:off x="6997066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4144" y="723857"/>
            <a:ext cx="2134687" cy="1860227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87277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1816CEC2-8D53-F44E-A586-9F4CDFB91928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D523F2E1-5374-0740-BE5F-F44953904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3">
            <a:extLst>
              <a:ext uri="{FF2B5EF4-FFF2-40B4-BE49-F238E27FC236}">
                <a16:creationId xmlns:a16="http://schemas.microsoft.com/office/drawing/2014/main" id="{19C69C2E-CF52-3A49-B8C9-0117A3141CAD}"/>
              </a:ext>
            </a:extLst>
          </p:cNvPr>
          <p:cNvSpPr/>
          <p:nvPr userDrawn="1"/>
        </p:nvSpPr>
        <p:spPr>
          <a:xfrm>
            <a:off x="0" y="0"/>
            <a:ext cx="4572000" cy="46434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700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1B078C9B-948F-D744-A6D6-B08CC0CBACF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F624B2F-BB01-524F-B940-AF021B06A1BE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456638D6-697D-2743-9DAF-237EF62DD469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43C54C95-C61F-A54F-8142-C8945F4EE9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07975" y="1738058"/>
            <a:ext cx="3957093" cy="255418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7975" y="728713"/>
            <a:ext cx="3957093" cy="994172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9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4572001" y="252275"/>
            <a:ext cx="4572000" cy="4638950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18826263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606006F6-3252-8047-AE5D-888F1CBDCAFF}"/>
              </a:ext>
            </a:extLst>
          </p:cNvPr>
          <p:cNvSpPr/>
          <p:nvPr userDrawn="1"/>
        </p:nvSpPr>
        <p:spPr>
          <a:xfrm>
            <a:off x="0" y="609600"/>
            <a:ext cx="144463" cy="247650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6B6D5CB-40F2-414A-B395-D73D94CC2515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B1C2AB0F-0B16-414E-AFFD-FC5EEC080972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CA2BD75-664B-2B46-B637-4A478ED2EE0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EF8CA524-D11B-C941-891E-6A628ED1DCCA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A7F46F1F-716E-1045-8E5C-692209F8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3" descr="Logo_PHVS_2farbig.eps">
            <a:extLst>
              <a:ext uri="{FF2B5EF4-FFF2-40B4-BE49-F238E27FC236}">
                <a16:creationId xmlns:a16="http://schemas.microsoft.com/office/drawing/2014/main" id="{296FB545-DABE-0443-B7FA-160161EFB9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53690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808593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13" indent="-214313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800" indent="0">
              <a:buFontTx/>
              <a:buNone/>
              <a:defRPr sz="1875"/>
            </a:lvl3pPr>
            <a:lvl4pPr marL="1028700" indent="0">
              <a:buFontTx/>
              <a:buNone/>
              <a:defRPr sz="1875"/>
            </a:lvl4pPr>
            <a:lvl5pPr marL="1371600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3691" y="474671"/>
            <a:ext cx="8457906" cy="457979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37922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5">
            <a:extLst>
              <a:ext uri="{FF2B5EF4-FFF2-40B4-BE49-F238E27FC236}">
                <a16:creationId xmlns:a16="http://schemas.microsoft.com/office/drawing/2014/main" id="{37DC4901-CE8A-7945-A022-DF4FECAACB17}"/>
              </a:ext>
            </a:extLst>
          </p:cNvPr>
          <p:cNvSpPr/>
          <p:nvPr userDrawn="1"/>
        </p:nvSpPr>
        <p:spPr>
          <a:xfrm>
            <a:off x="0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pic>
        <p:nvPicPr>
          <p:cNvPr id="3" name="Bild 3" descr="Logo_PHVS_2farbig.eps">
            <a:extLst>
              <a:ext uri="{FF2B5EF4-FFF2-40B4-BE49-F238E27FC236}">
                <a16:creationId xmlns:a16="http://schemas.microsoft.com/office/drawing/2014/main" id="{A2C18E46-B33A-0D42-A4F8-23B86A3B0D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5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2">
            <a:extLst>
              <a:ext uri="{FF2B5EF4-FFF2-40B4-BE49-F238E27FC236}">
                <a16:creationId xmlns:a16="http://schemas.microsoft.com/office/drawing/2014/main" id="{7ED7C9F1-EE5C-3642-B2E3-C032599800CA}"/>
              </a:ext>
            </a:extLst>
          </p:cNvPr>
          <p:cNvSpPr txBox="1">
            <a:spLocks/>
          </p:cNvSpPr>
          <p:nvPr userDrawn="1"/>
        </p:nvSpPr>
        <p:spPr>
          <a:xfrm>
            <a:off x="307975" y="4913313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7A3497A-73F7-6645-AA9A-C054591B62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AFA45B3-42AF-044A-A1ED-227A2461E090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4" descr="lernen.eps">
            <a:extLst>
              <a:ext uri="{FF2B5EF4-FFF2-40B4-BE49-F238E27FC236}">
                <a16:creationId xmlns:a16="http://schemas.microsoft.com/office/drawing/2014/main" id="{7C39C843-9190-964A-B7DF-4218DE80DD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1307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Tagung ÜK PH-VS / Corinna Bumann</a:t>
            </a:r>
            <a:endParaRPr lang="pt-B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403-8247-4ED0-BF08-B71AD030FC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73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3">
            <a:extLst>
              <a:ext uri="{FF2B5EF4-FFF2-40B4-BE49-F238E27FC236}">
                <a16:creationId xmlns:a16="http://schemas.microsoft.com/office/drawing/2014/main" id="{E2EFC366-78EE-3646-9916-F5EA4444B311}"/>
              </a:ext>
            </a:extLst>
          </p:cNvPr>
          <p:cNvSpPr/>
          <p:nvPr userDrawn="1"/>
        </p:nvSpPr>
        <p:spPr>
          <a:xfrm>
            <a:off x="0" y="2092326"/>
            <a:ext cx="9144000" cy="3051175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6" name="Rechteck 6">
            <a:extLst>
              <a:ext uri="{FF2B5EF4-FFF2-40B4-BE49-F238E27FC236}">
                <a16:creationId xmlns:a16="http://schemas.microsoft.com/office/drawing/2014/main" id="{E4EAC082-A961-B24A-AF78-AD7362DF24AA}"/>
              </a:ext>
            </a:extLst>
          </p:cNvPr>
          <p:cNvSpPr/>
          <p:nvPr userDrawn="1"/>
        </p:nvSpPr>
        <p:spPr>
          <a:xfrm>
            <a:off x="1" y="733425"/>
            <a:ext cx="252413" cy="136048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14" name="Bildplatzhalter 13"/>
          <p:cNvSpPr>
            <a:spLocks noGrp="1"/>
          </p:cNvSpPr>
          <p:nvPr>
            <p:ph type="pic" sz="quarter" idx="10"/>
          </p:nvPr>
        </p:nvSpPr>
        <p:spPr>
          <a:xfrm>
            <a:off x="252413" y="733426"/>
            <a:ext cx="8891587" cy="1358504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628651" y="2669348"/>
            <a:ext cx="5940000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5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1"/>
          </p:nvPr>
        </p:nvSpPr>
        <p:spPr>
          <a:xfrm>
            <a:off x="628652" y="4244579"/>
            <a:ext cx="5940425" cy="45720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2pPr>
            <a:lvl3pPr marL="685783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3pPr>
            <a:lvl4pPr marL="1028675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4pPr>
            <a:lvl5pPr marL="1371566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5286109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5">
            <a:extLst>
              <a:ext uri="{FF2B5EF4-FFF2-40B4-BE49-F238E27FC236}">
                <a16:creationId xmlns:a16="http://schemas.microsoft.com/office/drawing/2014/main" id="{4343ADD3-4051-F34A-808D-FD4FE9E8BDCE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8" name="Bild 3" descr="Logo_PHVS_2farbig.eps">
            <a:extLst>
              <a:ext uri="{FF2B5EF4-FFF2-40B4-BE49-F238E27FC236}">
                <a16:creationId xmlns:a16="http://schemas.microsoft.com/office/drawing/2014/main" id="{9A3CE500-EEC9-B14E-82B8-CC43BF966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E9718513-2471-FD46-A983-0A042EFFC9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eck 4">
            <a:extLst>
              <a:ext uri="{FF2B5EF4-FFF2-40B4-BE49-F238E27FC236}">
                <a16:creationId xmlns:a16="http://schemas.microsoft.com/office/drawing/2014/main" id="{0778245F-A74B-5F4B-9129-033882043CD4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11" name="Fußzeilenplatzhalter 2">
            <a:extLst>
              <a:ext uri="{FF2B5EF4-FFF2-40B4-BE49-F238E27FC236}">
                <a16:creationId xmlns:a16="http://schemas.microsoft.com/office/drawing/2014/main" id="{CE03A750-F0BC-854A-ACA5-58DD221F69CD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FD70E67-C219-B74D-A76B-C3B74F9D540F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62F92F9-56BF-4F4F-82D1-D473CA799D0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hteck 8">
            <a:extLst>
              <a:ext uri="{FF2B5EF4-FFF2-40B4-BE49-F238E27FC236}">
                <a16:creationId xmlns:a16="http://schemas.microsoft.com/office/drawing/2014/main" id="{33131A6E-8BD0-A846-901D-752973FA8C83}"/>
              </a:ext>
            </a:extLst>
          </p:cNvPr>
          <p:cNvSpPr/>
          <p:nvPr userDrawn="1"/>
        </p:nvSpPr>
        <p:spPr>
          <a:xfrm>
            <a:off x="1" y="733426"/>
            <a:ext cx="3919538" cy="1617663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2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1" y="1"/>
            <a:ext cx="4559210" cy="490537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5211599" y="1407985"/>
            <a:ext cx="3600000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687046"/>
            <a:ext cx="3600000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68" indent="-257168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487" indent="-256493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2981" indent="-256493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474" indent="-257168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Titel 1"/>
          <p:cNvSpPr>
            <a:spLocks noGrp="1"/>
          </p:cNvSpPr>
          <p:nvPr>
            <p:ph type="title"/>
          </p:nvPr>
        </p:nvSpPr>
        <p:spPr>
          <a:xfrm>
            <a:off x="332401" y="934645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10525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und 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F39869B6-7321-3049-B24E-9854C7C53FC2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7" name="Bild 3" descr="Logo_PHVS_2farbig.eps">
            <a:extLst>
              <a:ext uri="{FF2B5EF4-FFF2-40B4-BE49-F238E27FC236}">
                <a16:creationId xmlns:a16="http://schemas.microsoft.com/office/drawing/2014/main" id="{84A76C23-55FB-1747-B1EE-A1D36875E7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B0096293-0930-EB4E-AE79-D50FE9D90F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4">
            <a:extLst>
              <a:ext uri="{FF2B5EF4-FFF2-40B4-BE49-F238E27FC236}">
                <a16:creationId xmlns:a16="http://schemas.microsoft.com/office/drawing/2014/main" id="{F35B033D-A9B4-A04F-9A4B-90FC0425CC38}"/>
              </a:ext>
            </a:extLst>
          </p:cNvPr>
          <p:cNvSpPr/>
          <p:nvPr userDrawn="1"/>
        </p:nvSpPr>
        <p:spPr>
          <a:xfrm>
            <a:off x="4913313" y="733425"/>
            <a:ext cx="144462" cy="2492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10" name="Fußzeilenplatzhalter 2">
            <a:extLst>
              <a:ext uri="{FF2B5EF4-FFF2-40B4-BE49-F238E27FC236}">
                <a16:creationId xmlns:a16="http://schemas.microsoft.com/office/drawing/2014/main" id="{1C33A396-A839-D542-B754-6BAFE9E3AB98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CBAE474-27BF-7B42-B992-23E4173A0E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883DA96C-E3A8-B149-85A7-4038616A6968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8">
            <a:extLst>
              <a:ext uri="{FF2B5EF4-FFF2-40B4-BE49-F238E27FC236}">
                <a16:creationId xmlns:a16="http://schemas.microsoft.com/office/drawing/2014/main" id="{D29A8DFB-746C-F14E-ADA8-C81ECE2839BE}"/>
              </a:ext>
            </a:extLst>
          </p:cNvPr>
          <p:cNvSpPr/>
          <p:nvPr userDrawn="1"/>
        </p:nvSpPr>
        <p:spPr>
          <a:xfrm>
            <a:off x="1" y="733426"/>
            <a:ext cx="3919538" cy="1617663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14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1" y="1"/>
            <a:ext cx="4562474" cy="490656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lvl="0"/>
            <a:endParaRPr lang="de-DE" noProof="0"/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5211599" y="1379544"/>
            <a:ext cx="3600000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68" indent="-257168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526487" indent="-256493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350">
                <a:latin typeface="+mn-lt"/>
              </a:defRPr>
            </a:lvl2pPr>
            <a:lvl3pPr marL="782981" indent="-256493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200">
                <a:latin typeface="+mn-lt"/>
              </a:defRPr>
            </a:lvl3pPr>
            <a:lvl4pPr marL="1039474" indent="-257168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5211599" y="631237"/>
            <a:ext cx="3600000" cy="45321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0"/>
              </a:spcBef>
              <a:buClr>
                <a:srgbClr val="5A9B32"/>
              </a:buClr>
              <a:buFontTx/>
              <a:buNone/>
              <a:defRPr sz="27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/>
          </p:nvPr>
        </p:nvSpPr>
        <p:spPr>
          <a:xfrm>
            <a:off x="332401" y="934645"/>
            <a:ext cx="3253310" cy="1194037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6005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F105013A-DF31-184D-B111-2DFA329362EE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3005A74E-4B78-EB43-9409-3C6A7B3046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4">
            <a:extLst>
              <a:ext uri="{FF2B5EF4-FFF2-40B4-BE49-F238E27FC236}">
                <a16:creationId xmlns:a16="http://schemas.microsoft.com/office/drawing/2014/main" id="{D6D5694C-04F7-404C-8C6D-E7EDF5CEA184}"/>
              </a:ext>
            </a:extLst>
          </p:cNvPr>
          <p:cNvSpPr/>
          <p:nvPr userDrawn="1"/>
        </p:nvSpPr>
        <p:spPr>
          <a:xfrm>
            <a:off x="1" y="604838"/>
            <a:ext cx="144463" cy="249237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BC159880-1C49-8D4A-AA28-4E4BA43A2622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E6653E88-3362-0E4F-8701-00A0FFB855E3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F1344602-9ED2-754B-A999-578B746578F4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09624FB4-70BF-BF41-9140-F452432A04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53691" y="1352084"/>
            <a:ext cx="8457908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2" y="1678198"/>
            <a:ext cx="8457908" cy="2761640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68" indent="-257168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69993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487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06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3689" y="472965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514710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B27DD38A-5550-4049-9467-EEA6636A6F32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216EFE1B-91B3-AF42-ACE7-427CC00146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666C38E1-0BFB-9745-95DA-9EB0708F567E}"/>
              </a:ext>
            </a:extLst>
          </p:cNvPr>
          <p:cNvSpPr/>
          <p:nvPr userDrawn="1"/>
        </p:nvSpPr>
        <p:spPr>
          <a:xfrm>
            <a:off x="1" y="604838"/>
            <a:ext cx="144463" cy="249237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48631A9F-DEF3-3C48-BB04-51D6ABB0F399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B55B7FFB-F1B6-424E-93B2-D130C21FD94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DB66BF08-BE70-444C-9855-C034C854FF0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C0C03C0D-456B-324C-A87D-76B0FD6E1A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53692" y="1352085"/>
            <a:ext cx="8457908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57168" indent="-257168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500" b="0">
                <a:solidFill>
                  <a:schemeClr val="tx1"/>
                </a:solidFill>
                <a:latin typeface="+mn-lt"/>
              </a:defRPr>
            </a:lvl1pPr>
            <a:lvl2pPr marL="269993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2pPr>
            <a:lvl3pPr marL="526487" indent="0">
              <a:buClr>
                <a:srgbClr val="D2202B"/>
              </a:buClr>
              <a:buSzPct val="120000"/>
              <a:buFontTx/>
              <a:buNone/>
              <a:tabLst/>
              <a:defRPr sz="1500">
                <a:latin typeface="+mn-lt"/>
              </a:defRPr>
            </a:lvl3pPr>
            <a:lvl4pPr marL="782306" indent="0">
              <a:buClr>
                <a:srgbClr val="D2202B"/>
              </a:buClr>
              <a:buSzPct val="120000"/>
              <a:buFontTx/>
              <a:buNone/>
              <a:defRPr sz="1500">
                <a:latin typeface="+mn-lt"/>
              </a:defRPr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2964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136220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uzählungszeich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B2358C5-2EF6-1444-AA06-A2E95BB3C678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9FD759C9-F9DB-3C40-BDC3-18CB2EDA13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4EC288A2-3992-6F48-BC14-285BB1921089}"/>
              </a:ext>
            </a:extLst>
          </p:cNvPr>
          <p:cNvSpPr/>
          <p:nvPr userDrawn="1"/>
        </p:nvSpPr>
        <p:spPr>
          <a:xfrm>
            <a:off x="1" y="604838"/>
            <a:ext cx="144463" cy="249237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EF00975C-A2A1-4C42-876B-ACE6F762EF8C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806EBD1-6F92-6041-A67A-C843AA06AC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2CA240E9-2233-B845-8238-16B160FF6BC6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196BA204-6FC4-5C4E-A30B-BF57B24B4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70017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0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353691" y="1339895"/>
            <a:ext cx="8457908" cy="3006329"/>
          </a:xfrm>
          <a:prstGeom prst="rect">
            <a:avLst/>
          </a:prstGeom>
        </p:spPr>
        <p:txBody>
          <a:bodyPr/>
          <a:lstStyle>
            <a:lvl1pPr marL="250757" indent="-250757">
              <a:buClr>
                <a:srgbClr val="898989"/>
              </a:buClr>
              <a:buSzPct val="120000"/>
              <a:buFont typeface="Symbol" pitchFamily="2" charset="2"/>
              <a:buChar char="-"/>
              <a:defRPr sz="1500">
                <a:latin typeface="+mn-lt"/>
              </a:defRPr>
            </a:lvl1pPr>
            <a:lvl2pPr marL="512987" indent="-251094">
              <a:buClr>
                <a:srgbClr val="898989"/>
              </a:buClr>
              <a:buSzPct val="120000"/>
              <a:buFont typeface="Symbol" pitchFamily="2" charset="2"/>
              <a:buChar char="-"/>
              <a:defRPr sz="1350">
                <a:latin typeface="+mn-lt"/>
              </a:defRPr>
            </a:lvl2pPr>
            <a:lvl3pPr marL="769481" indent="-251094">
              <a:buClr>
                <a:srgbClr val="898989"/>
              </a:buClr>
              <a:buSzPct val="120000"/>
              <a:buFont typeface="Symbol" pitchFamily="2" charset="2"/>
              <a:buChar char="-"/>
              <a:defRPr sz="1200">
                <a:latin typeface="+mn-lt"/>
              </a:defRPr>
            </a:lvl3pPr>
            <a:lvl4pPr marL="1025975" indent="-251094">
              <a:buClr>
                <a:srgbClr val="898989"/>
              </a:buClr>
              <a:buSzPct val="120000"/>
              <a:buFont typeface="Symbol" pitchFamily="2" charset="2"/>
              <a:buChar char="-"/>
              <a:defRPr sz="1050">
                <a:latin typeface="+mn-lt"/>
              </a:defRPr>
            </a:lvl4pPr>
            <a:lvl5pPr marL="1282468" indent="-251094">
              <a:buClr>
                <a:srgbClr val="898989"/>
              </a:buClr>
              <a:buSzPct val="120000"/>
              <a:buFont typeface="Symbol" pitchFamily="2" charset="2"/>
              <a:buChar char="-"/>
              <a:defRPr sz="9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847449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meri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5">
            <a:extLst>
              <a:ext uri="{FF2B5EF4-FFF2-40B4-BE49-F238E27FC236}">
                <a16:creationId xmlns:a16="http://schemas.microsoft.com/office/drawing/2014/main" id="{A7558180-1064-4240-9613-84EE22207AFB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5" name="Bild 3" descr="Logo_PHVS_2farbig.eps">
            <a:extLst>
              <a:ext uri="{FF2B5EF4-FFF2-40B4-BE49-F238E27FC236}">
                <a16:creationId xmlns:a16="http://schemas.microsoft.com/office/drawing/2014/main" id="{38CC250D-108A-D94B-8C4E-7904720B8B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4">
            <a:extLst>
              <a:ext uri="{FF2B5EF4-FFF2-40B4-BE49-F238E27FC236}">
                <a16:creationId xmlns:a16="http://schemas.microsoft.com/office/drawing/2014/main" id="{F0E2D935-61D7-134F-A779-D257B0BFF1E0}"/>
              </a:ext>
            </a:extLst>
          </p:cNvPr>
          <p:cNvSpPr/>
          <p:nvPr userDrawn="1"/>
        </p:nvSpPr>
        <p:spPr>
          <a:xfrm>
            <a:off x="1" y="604838"/>
            <a:ext cx="144463" cy="249237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2D78E4BC-1466-D443-9983-049540E122FB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20CC05FA-0D63-7D40-9485-22A8DBF63CD0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562AE3E1-5CF3-A642-B24C-CA5DF519A402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E8CAC78D-81D8-8C4F-A174-B011B39279D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itel 2"/>
          <p:cNvSpPr>
            <a:spLocks noGrp="1"/>
          </p:cNvSpPr>
          <p:nvPr>
            <p:ph type="title"/>
          </p:nvPr>
        </p:nvSpPr>
        <p:spPr>
          <a:xfrm>
            <a:off x="353689" y="469290"/>
            <a:ext cx="8457908" cy="461394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/>
          </p:nvPr>
        </p:nvSpPr>
        <p:spPr>
          <a:xfrm>
            <a:off x="353689" y="1336322"/>
            <a:ext cx="8457908" cy="3009459"/>
          </a:xfrm>
          <a:prstGeom prst="rect">
            <a:avLst/>
          </a:prstGeom>
        </p:spPr>
        <p:txBody>
          <a:bodyPr/>
          <a:lstStyle>
            <a:lvl1pPr marL="256493" indent="-256493">
              <a:buClr>
                <a:srgbClr val="898989"/>
              </a:buClr>
              <a:buFont typeface="+mj-lt"/>
              <a:buAutoNum type="arabicParenR"/>
              <a:defRPr sz="1500">
                <a:latin typeface="+mn-lt"/>
              </a:defRPr>
            </a:lvl1pPr>
            <a:lvl2pPr marL="512987" indent="-256493">
              <a:buClr>
                <a:srgbClr val="898989"/>
              </a:buClr>
              <a:buFont typeface="+mj-lt"/>
              <a:buAutoNum type="arabicParenR"/>
              <a:defRPr sz="1350">
                <a:latin typeface="+mn-lt"/>
              </a:defRPr>
            </a:lvl2pPr>
            <a:lvl3pPr marL="769481" indent="-256493">
              <a:buClr>
                <a:srgbClr val="898989"/>
              </a:buClr>
              <a:buFont typeface="+mj-lt"/>
              <a:buAutoNum type="arabicParenR"/>
              <a:defRPr sz="1200">
                <a:latin typeface="+mn-lt"/>
              </a:defRPr>
            </a:lvl3pPr>
            <a:lvl4pPr marL="1025975" indent="-256493">
              <a:buClr>
                <a:srgbClr val="898989"/>
              </a:buClr>
              <a:buFont typeface="+mj-lt"/>
              <a:buAutoNum type="arabicParenR"/>
              <a:defRPr sz="1050">
                <a:latin typeface="+mn-lt"/>
              </a:defRPr>
            </a:lvl4pPr>
            <a:lvl5pPr marL="1282468" indent="-256493">
              <a:buClr>
                <a:srgbClr val="898989"/>
              </a:buClr>
              <a:buFont typeface="+mj-lt"/>
              <a:buAutoNum type="arabicParenR"/>
              <a:defRPr sz="900"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05755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5">
            <a:extLst>
              <a:ext uri="{FF2B5EF4-FFF2-40B4-BE49-F238E27FC236}">
                <a16:creationId xmlns:a16="http://schemas.microsoft.com/office/drawing/2014/main" id="{9DD6C63E-977A-104D-91BB-3A029518E1F2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10" name="Bild 3" descr="Logo_PHVS_2farbig.eps">
            <a:extLst>
              <a:ext uri="{FF2B5EF4-FFF2-40B4-BE49-F238E27FC236}">
                <a16:creationId xmlns:a16="http://schemas.microsoft.com/office/drawing/2014/main" id="{76B0A35B-AEC2-8546-917E-F1CB67D125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hteck 3">
            <a:extLst>
              <a:ext uri="{FF2B5EF4-FFF2-40B4-BE49-F238E27FC236}">
                <a16:creationId xmlns:a16="http://schemas.microsoft.com/office/drawing/2014/main" id="{D42804FC-5754-004F-B2A2-4A156EB04C77}"/>
              </a:ext>
            </a:extLst>
          </p:cNvPr>
          <p:cNvSpPr/>
          <p:nvPr userDrawn="1"/>
        </p:nvSpPr>
        <p:spPr>
          <a:xfrm>
            <a:off x="1" y="0"/>
            <a:ext cx="3919538" cy="4648200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12" name="Fußzeilenplatzhalter 2">
            <a:extLst>
              <a:ext uri="{FF2B5EF4-FFF2-40B4-BE49-F238E27FC236}">
                <a16:creationId xmlns:a16="http://schemas.microsoft.com/office/drawing/2014/main" id="{F5585BDE-EA83-8E4F-A6FA-FC5456F241AF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18CF5D9E-8BE9-F84C-94AE-FC70BC80C085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8641D70-9282-6A4A-A591-9FFC29E4B9AB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Bild 4" descr="lernen.eps">
            <a:extLst>
              <a:ext uri="{FF2B5EF4-FFF2-40B4-BE49-F238E27FC236}">
                <a16:creationId xmlns:a16="http://schemas.microsoft.com/office/drawing/2014/main" id="{BC16465E-C27E-9B4B-B5AE-09AA1FDD24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4575976" y="733425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4303328" y="1026452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0" indent="-200020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31" indent="-196449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1"/>
            <a:endParaRPr lang="de-DE"/>
          </a:p>
        </p:txBody>
      </p:sp>
      <p:sp>
        <p:nvSpPr>
          <p:cNvPr id="23" name="Titel 1"/>
          <p:cNvSpPr>
            <a:spLocks noGrp="1"/>
          </p:cNvSpPr>
          <p:nvPr>
            <p:ph type="title"/>
          </p:nvPr>
        </p:nvSpPr>
        <p:spPr>
          <a:xfrm>
            <a:off x="332402" y="733425"/>
            <a:ext cx="3280439" cy="141667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28" name="Textplatzhalter 22"/>
          <p:cNvSpPr>
            <a:spLocks noGrp="1"/>
          </p:cNvSpPr>
          <p:nvPr>
            <p:ph type="body" sz="quarter" idx="17"/>
          </p:nvPr>
        </p:nvSpPr>
        <p:spPr>
          <a:xfrm>
            <a:off x="4575976" y="2057067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4303328" y="2350095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0" indent="-200020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31" indent="-196449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1"/>
            <a:endParaRPr lang="de-DE"/>
          </a:p>
        </p:txBody>
      </p:sp>
      <p:sp>
        <p:nvSpPr>
          <p:cNvPr id="30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575976" y="3375915"/>
            <a:ext cx="4235624" cy="27384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4303328" y="3668940"/>
            <a:ext cx="4508272" cy="83957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00020" indent="-200020">
              <a:spcBef>
                <a:spcPts val="300"/>
              </a:spcBef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1050" b="0">
                <a:solidFill>
                  <a:schemeClr val="tx1"/>
                </a:solidFill>
                <a:latin typeface="+mn-lt"/>
              </a:defRPr>
            </a:lvl1pPr>
            <a:lvl2pPr marL="401231" indent="-196449">
              <a:buClr>
                <a:srgbClr val="898989"/>
              </a:buClr>
              <a:buSzPct val="120000"/>
              <a:buFont typeface="Symbol" pitchFamily="2" charset="2"/>
              <a:buChar char="-"/>
              <a:tabLst/>
              <a:defRPr sz="900">
                <a:latin typeface="+mn-lt"/>
              </a:defRPr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6983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5">
            <a:extLst>
              <a:ext uri="{FF2B5EF4-FFF2-40B4-BE49-F238E27FC236}">
                <a16:creationId xmlns:a16="http://schemas.microsoft.com/office/drawing/2014/main" id="{B30A5C8F-BE47-AA45-A8B4-55639575DAD6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11" name="Bild 3" descr="Logo_PHVS_2farbig.eps">
            <a:extLst>
              <a:ext uri="{FF2B5EF4-FFF2-40B4-BE49-F238E27FC236}">
                <a16:creationId xmlns:a16="http://schemas.microsoft.com/office/drawing/2014/main" id="{3ABB09E0-3CDA-6248-858A-8867036ABE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3">
            <a:extLst>
              <a:ext uri="{FF2B5EF4-FFF2-40B4-BE49-F238E27FC236}">
                <a16:creationId xmlns:a16="http://schemas.microsoft.com/office/drawing/2014/main" id="{7D8CBD8D-AECB-B44B-902F-6E32E8783FAE}"/>
              </a:ext>
            </a:extLst>
          </p:cNvPr>
          <p:cNvSpPr/>
          <p:nvPr userDrawn="1"/>
        </p:nvSpPr>
        <p:spPr>
          <a:xfrm>
            <a:off x="0" y="0"/>
            <a:ext cx="2801938" cy="4648200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13" name="Fußzeilenplatzhalter 2">
            <a:extLst>
              <a:ext uri="{FF2B5EF4-FFF2-40B4-BE49-F238E27FC236}">
                <a16:creationId xmlns:a16="http://schemas.microsoft.com/office/drawing/2014/main" id="{B6F3FBD4-0C79-E24E-9BAF-FED45008E46E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4D705579-B5F0-0047-ADF1-568CF0AD3AFA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C025A2BE-C5B2-6740-9480-8C0ACD1BFEEE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Bild 4" descr="lernen.eps">
            <a:extLst>
              <a:ext uri="{FF2B5EF4-FFF2-40B4-BE49-F238E27FC236}">
                <a16:creationId xmlns:a16="http://schemas.microsoft.com/office/drawing/2014/main" id="{08187AE3-BDC6-CC43-98BC-59F960B129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20312" y="2844720"/>
            <a:ext cx="2122350" cy="1447526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128452" y="1154728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08" indent="-214308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5065272" y="1154728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08" indent="-214308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22"/>
          <p:cNvSpPr>
            <a:spLocks noGrp="1"/>
          </p:cNvSpPr>
          <p:nvPr>
            <p:ph type="body" sz="quarter" idx="20"/>
          </p:nvPr>
        </p:nvSpPr>
        <p:spPr>
          <a:xfrm>
            <a:off x="7002092" y="1154728"/>
            <a:ext cx="1821599" cy="3493585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08" indent="-214308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Textplatzhalter 22"/>
          <p:cNvSpPr>
            <a:spLocks noGrp="1"/>
          </p:cNvSpPr>
          <p:nvPr>
            <p:ph type="body" sz="quarter" idx="21"/>
          </p:nvPr>
        </p:nvSpPr>
        <p:spPr>
          <a:xfrm>
            <a:off x="3128452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platzhalter 22"/>
          <p:cNvSpPr>
            <a:spLocks noGrp="1"/>
          </p:cNvSpPr>
          <p:nvPr>
            <p:ph type="body" sz="quarter" idx="22"/>
          </p:nvPr>
        </p:nvSpPr>
        <p:spPr>
          <a:xfrm>
            <a:off x="5059562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Textplatzhalter 22"/>
          <p:cNvSpPr>
            <a:spLocks noGrp="1"/>
          </p:cNvSpPr>
          <p:nvPr>
            <p:ph type="body" sz="quarter" idx="23"/>
          </p:nvPr>
        </p:nvSpPr>
        <p:spPr>
          <a:xfrm>
            <a:off x="6997067" y="733426"/>
            <a:ext cx="1821599" cy="321332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spcBef>
                <a:spcPts val="300"/>
              </a:spcBef>
              <a:buClr>
                <a:srgbClr val="E6001D"/>
              </a:buClr>
              <a:buSzPct val="120000"/>
              <a:buFont typeface="Wingdings" pitchFamily="2" charset="2"/>
              <a:buNone/>
              <a:defRPr sz="1500" b="1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4145" y="723858"/>
            <a:ext cx="2134687" cy="1860227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789401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5">
            <a:extLst>
              <a:ext uri="{FF2B5EF4-FFF2-40B4-BE49-F238E27FC236}">
                <a16:creationId xmlns:a16="http://schemas.microsoft.com/office/drawing/2014/main" id="{1816CEC2-8D53-F44E-A586-9F4CDFB91928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6" name="Bild 3" descr="Logo_PHVS_2farbig.eps">
            <a:extLst>
              <a:ext uri="{FF2B5EF4-FFF2-40B4-BE49-F238E27FC236}">
                <a16:creationId xmlns:a16="http://schemas.microsoft.com/office/drawing/2014/main" id="{D523F2E1-5374-0740-BE5F-F449539043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3">
            <a:extLst>
              <a:ext uri="{FF2B5EF4-FFF2-40B4-BE49-F238E27FC236}">
                <a16:creationId xmlns:a16="http://schemas.microsoft.com/office/drawing/2014/main" id="{19C69C2E-CF52-3A49-B8C9-0117A3141CAD}"/>
              </a:ext>
            </a:extLst>
          </p:cNvPr>
          <p:cNvSpPr/>
          <p:nvPr userDrawn="1"/>
        </p:nvSpPr>
        <p:spPr>
          <a:xfrm>
            <a:off x="0" y="1"/>
            <a:ext cx="4572000" cy="46434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2700"/>
          </a:p>
        </p:txBody>
      </p:sp>
      <p:sp>
        <p:nvSpPr>
          <p:cNvPr id="8" name="Fußzeilenplatzhalter 2">
            <a:extLst>
              <a:ext uri="{FF2B5EF4-FFF2-40B4-BE49-F238E27FC236}">
                <a16:creationId xmlns:a16="http://schemas.microsoft.com/office/drawing/2014/main" id="{1B078C9B-948F-D744-A6D6-B08CC0CBACF2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0F624B2F-BB01-524F-B940-AF021B06A1BE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456638D6-697D-2743-9DAF-237EF62DD469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Bild 4" descr="lernen.eps">
            <a:extLst>
              <a:ext uri="{FF2B5EF4-FFF2-40B4-BE49-F238E27FC236}">
                <a16:creationId xmlns:a16="http://schemas.microsoft.com/office/drawing/2014/main" id="{43C54C95-C61F-A54F-8142-C8945F4EE9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07976" y="1738059"/>
            <a:ext cx="3957093" cy="2554187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>
              <a:buFontTx/>
              <a:buNone/>
              <a:defRPr sz="1500" b="1">
                <a:solidFill>
                  <a:schemeClr val="bg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7976" y="728713"/>
            <a:ext cx="3957093" cy="994172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19" name="Bildplatzhalter 23"/>
          <p:cNvSpPr>
            <a:spLocks noGrp="1"/>
          </p:cNvSpPr>
          <p:nvPr>
            <p:ph type="pic" sz="quarter" idx="18"/>
          </p:nvPr>
        </p:nvSpPr>
        <p:spPr>
          <a:xfrm>
            <a:off x="4572001" y="252276"/>
            <a:ext cx="4572000" cy="4638950"/>
          </a:xfrm>
          <a:prstGeom prst="rect">
            <a:avLst/>
          </a:prstGeom>
        </p:spPr>
        <p:txBody>
          <a:bodyPr/>
          <a:lstStyle/>
          <a:p>
            <a:pPr lvl="0"/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41698843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606006F6-3252-8047-AE5D-888F1CBDCAFF}"/>
              </a:ext>
            </a:extLst>
          </p:cNvPr>
          <p:cNvSpPr/>
          <p:nvPr userDrawn="1"/>
        </p:nvSpPr>
        <p:spPr>
          <a:xfrm>
            <a:off x="1" y="609600"/>
            <a:ext cx="144463" cy="247650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F6B6D5CB-40F2-414A-B395-D73D94CC2515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sp>
        <p:nvSpPr>
          <p:cNvPr id="7" name="Fußzeilenplatzhalter 2">
            <a:extLst>
              <a:ext uri="{FF2B5EF4-FFF2-40B4-BE49-F238E27FC236}">
                <a16:creationId xmlns:a16="http://schemas.microsoft.com/office/drawing/2014/main" id="{B1C2AB0F-0B16-414E-AFFD-FC5EEC080972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CA2BD75-664B-2B46-B637-4A478ED2EE0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EF8CA524-D11B-C941-891E-6A628ED1DCCA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Bild 4" descr="lernen.eps">
            <a:extLst>
              <a:ext uri="{FF2B5EF4-FFF2-40B4-BE49-F238E27FC236}">
                <a16:creationId xmlns:a16="http://schemas.microsoft.com/office/drawing/2014/main" id="{A7F46F1F-716E-1045-8E5C-692209F819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 3" descr="Logo_PHVS_2farbig.eps">
            <a:extLst>
              <a:ext uri="{FF2B5EF4-FFF2-40B4-BE49-F238E27FC236}">
                <a16:creationId xmlns:a16="http://schemas.microsoft.com/office/drawing/2014/main" id="{296FB545-DABE-0443-B7FA-160161EFB9E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platzhalter 22"/>
          <p:cNvSpPr>
            <a:spLocks noGrp="1"/>
          </p:cNvSpPr>
          <p:nvPr>
            <p:ph type="body" sz="quarter" idx="18"/>
          </p:nvPr>
        </p:nvSpPr>
        <p:spPr>
          <a:xfrm>
            <a:off x="353691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08" indent="-214308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platzhalter 22"/>
          <p:cNvSpPr>
            <a:spLocks noGrp="1"/>
          </p:cNvSpPr>
          <p:nvPr>
            <p:ph type="body" sz="quarter" idx="19"/>
          </p:nvPr>
        </p:nvSpPr>
        <p:spPr>
          <a:xfrm>
            <a:off x="4808593" y="1352085"/>
            <a:ext cx="4003004" cy="308775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214308" indent="-214308">
              <a:spcBef>
                <a:spcPts val="300"/>
              </a:spcBef>
              <a:buClr>
                <a:srgbClr val="898989"/>
              </a:buClr>
              <a:buSzPct val="120000"/>
              <a:buFont typeface="Symbol" panose="05050102010706020507" pitchFamily="18" charset="2"/>
              <a:buChar char="-"/>
              <a:defRPr sz="105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1875"/>
            </a:lvl2pPr>
            <a:lvl3pPr marL="685783" indent="0">
              <a:buFontTx/>
              <a:buNone/>
              <a:defRPr sz="1875"/>
            </a:lvl3pPr>
            <a:lvl4pPr marL="1028675" indent="0">
              <a:buFontTx/>
              <a:buNone/>
              <a:defRPr sz="1875"/>
            </a:lvl4pPr>
            <a:lvl5pPr marL="1371566" indent="0">
              <a:buFontTx/>
              <a:buNone/>
              <a:defRPr sz="1875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3691" y="474672"/>
            <a:ext cx="8457906" cy="457979"/>
          </a:xfrm>
          <a:prstGeom prst="rect">
            <a:avLst/>
          </a:prstGeom>
        </p:spPr>
        <p:txBody>
          <a:bodyPr/>
          <a:lstStyle>
            <a:lvl1pPr>
              <a:defRPr sz="2700">
                <a:latin typeface="+mj-lt"/>
              </a:defRPr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86522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5">
            <a:extLst>
              <a:ext uri="{FF2B5EF4-FFF2-40B4-BE49-F238E27FC236}">
                <a16:creationId xmlns:a16="http://schemas.microsoft.com/office/drawing/2014/main" id="{37DC4901-CE8A-7945-A022-DF4FECAACB17}"/>
              </a:ext>
            </a:extLst>
          </p:cNvPr>
          <p:cNvSpPr/>
          <p:nvPr userDrawn="1"/>
        </p:nvSpPr>
        <p:spPr>
          <a:xfrm>
            <a:off x="1" y="4908550"/>
            <a:ext cx="7561263" cy="236538"/>
          </a:xfrm>
          <a:prstGeom prst="rect">
            <a:avLst/>
          </a:prstGeom>
          <a:solidFill>
            <a:srgbClr val="492F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 sz="1800"/>
          </a:p>
        </p:txBody>
      </p:sp>
      <p:pic>
        <p:nvPicPr>
          <p:cNvPr id="3" name="Bild 3" descr="Logo_PHVS_2farbig.eps">
            <a:extLst>
              <a:ext uri="{FF2B5EF4-FFF2-40B4-BE49-F238E27FC236}">
                <a16:creationId xmlns:a16="http://schemas.microsoft.com/office/drawing/2014/main" id="{A2C18E46-B33A-0D42-A4F8-23B86A3B0D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34747"/>
          <a:stretch>
            <a:fillRect/>
          </a:stretch>
        </p:blipFill>
        <p:spPr bwMode="auto">
          <a:xfrm>
            <a:off x="7705726" y="4762500"/>
            <a:ext cx="132556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ußzeilenplatzhalter 2">
            <a:extLst>
              <a:ext uri="{FF2B5EF4-FFF2-40B4-BE49-F238E27FC236}">
                <a16:creationId xmlns:a16="http://schemas.microsoft.com/office/drawing/2014/main" id="{7ED7C9F1-EE5C-3642-B2E3-C032599800CA}"/>
              </a:ext>
            </a:extLst>
          </p:cNvPr>
          <p:cNvSpPr txBox="1">
            <a:spLocks/>
          </p:cNvSpPr>
          <p:nvPr userDrawn="1"/>
        </p:nvSpPr>
        <p:spPr>
          <a:xfrm>
            <a:off x="307976" y="4913314"/>
            <a:ext cx="2371725" cy="236537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fld id="{97A3497A-73F7-6645-AA9A-C054591B62DD}" type="datetime1">
              <a:rPr lang="de-CH" altLang="en-CH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22.06.2026</a:t>
            </a:fld>
            <a:r>
              <a:rPr lang="de-DE" altLang="en-CH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| </a:t>
            </a:r>
            <a:r>
              <a:rPr lang="de-DE" altLang="de-DE" sz="90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 </a:t>
            </a:r>
            <a:fld id="{6AFA45B3-42AF-044A-A1ED-227A2461E090}" type="slidenum">
              <a:rPr lang="de-DE" altLang="de-DE" sz="900" smtClean="0">
                <a:solidFill>
                  <a:schemeClr val="bg1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defRPr/>
              </a:pPr>
              <a:t>‹Nr.›</a:t>
            </a:fld>
            <a:endParaRPr lang="de-DE" altLang="en-CH" sz="900">
              <a:solidFill>
                <a:schemeClr val="bg1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Bild 4" descr="lernen.eps">
            <a:extLst>
              <a:ext uri="{FF2B5EF4-FFF2-40B4-BE49-F238E27FC236}">
                <a16:creationId xmlns:a16="http://schemas.microsoft.com/office/drawing/2014/main" id="{7C39C843-9190-964A-B7DF-4218DE80DD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90277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Tagung ÜK PH-VS / Corinna Bumann</a:t>
            </a:r>
            <a:endParaRPr lang="pt-B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8D3403-8247-4ED0-BF08-B71AD030FC66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12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3" descr="Logo_PHVS_2farbig.eps">
            <a:extLst>
              <a:ext uri="{FF2B5EF4-FFF2-40B4-BE49-F238E27FC236}">
                <a16:creationId xmlns:a16="http://schemas.microsoft.com/office/drawing/2014/main" id="{A3BB2DF6-E58C-714D-8049-993F86F8A13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127000"/>
            <a:ext cx="13874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Bild 4" descr="lernen.eps">
            <a:extLst>
              <a:ext uri="{FF2B5EF4-FFF2-40B4-BE49-F238E27FC236}">
                <a16:creationId xmlns:a16="http://schemas.microsoft.com/office/drawing/2014/main" id="{3F88E1A9-CE66-4C46-A542-6A4CEFCEF28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43" r:id="rId1"/>
    <p:sldLayoutId id="2147484044" r:id="rId2"/>
    <p:sldLayoutId id="2147484045" r:id="rId3"/>
    <p:sldLayoutId id="2147484046" r:id="rId4"/>
    <p:sldLayoutId id="2147484047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6" r:id="rId13"/>
  </p:sldLayoutIdLst>
  <p:hf hdr="0" ftr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5pPr>
      <a:lvl6pPr marL="3429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6pPr>
      <a:lvl7pPr marL="6858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7pPr>
      <a:lvl8pPr marL="10287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8pPr>
      <a:lvl9pPr marL="1371600" algn="l" defTabSz="342900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9pPr>
    </p:titleStyle>
    <p:bodyStyle>
      <a:lvl1pPr marL="3857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marL="342900" algn="l" defTabSz="342900" rtl="0" eaLnBrk="0" fontAlgn="base" hangingPunct="0">
        <a:spcBef>
          <a:spcPct val="20000"/>
        </a:spcBef>
        <a:spcAft>
          <a:spcPct val="0"/>
        </a:spcAft>
        <a:buFont typeface="+mj-lt" charset="0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2pPr>
      <a:lvl3pPr marL="10715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3pPr>
      <a:lvl4pPr marL="14144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4pPr>
      <a:lvl5pPr marL="1757363" indent="-385763" algn="l" defTabSz="3429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Bild 3" descr="Logo_PHVS_2farbig.eps">
            <a:extLst>
              <a:ext uri="{FF2B5EF4-FFF2-40B4-BE49-F238E27FC236}">
                <a16:creationId xmlns:a16="http://schemas.microsoft.com/office/drawing/2014/main" id="{A3BB2DF6-E58C-714D-8049-993F86F8A13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4" y="127001"/>
            <a:ext cx="1387475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Bild 4" descr="lernen.eps">
            <a:extLst>
              <a:ext uri="{FF2B5EF4-FFF2-40B4-BE49-F238E27FC236}">
                <a16:creationId xmlns:a16="http://schemas.microsoft.com/office/drawing/2014/main" id="{3F88E1A9-CE66-4C46-A542-6A4CEFCEF28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3135313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8669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  <p:sldLayoutId id="2147484069" r:id="rId12"/>
    <p:sldLayoutId id="2147484070" r:id="rId13"/>
  </p:sldLayoutIdLst>
  <p:hf hdr="0" ftr="0"/>
  <p:txStyles>
    <p:titleStyle>
      <a:lvl1pPr algn="l" defTabSz="342892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algn="l" defTabSz="342892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2pPr>
      <a:lvl3pPr algn="l" defTabSz="342892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3pPr>
      <a:lvl4pPr algn="l" defTabSz="342892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4pPr>
      <a:lvl5pPr algn="l" defTabSz="342892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1"/>
          </a:solidFill>
          <a:latin typeface="Arial " charset="0"/>
          <a:ea typeface="ＭＳ Ｐゴシック" pitchFamily="34" charset="-128"/>
          <a:cs typeface="Arial " charset="0"/>
        </a:defRPr>
      </a:lvl5pPr>
      <a:lvl6pPr marL="342892" algn="l" defTabSz="342892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6pPr>
      <a:lvl7pPr marL="685783" algn="l" defTabSz="342892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7pPr>
      <a:lvl8pPr marL="1028675" algn="l" defTabSz="342892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8pPr>
      <a:lvl9pPr marL="1371566" algn="l" defTabSz="342892" rtl="0" fontAlgn="base">
        <a:spcBef>
          <a:spcPct val="0"/>
        </a:spcBef>
        <a:spcAft>
          <a:spcPct val="0"/>
        </a:spcAft>
        <a:defRPr sz="2625" b="1">
          <a:solidFill>
            <a:schemeClr val="tx1"/>
          </a:solidFill>
          <a:latin typeface="Arial " charset="0"/>
          <a:ea typeface="ＭＳ Ｐゴシック" pitchFamily="34" charset="-128"/>
        </a:defRPr>
      </a:lvl9pPr>
    </p:titleStyle>
    <p:bodyStyle>
      <a:lvl1pPr marL="385754" indent="-385754" algn="l" defTabSz="34289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1pPr>
      <a:lvl2pPr marL="342892" algn="l" defTabSz="342892" rtl="0" eaLnBrk="0" fontAlgn="base" hangingPunct="0">
        <a:spcBef>
          <a:spcPct val="20000"/>
        </a:spcBef>
        <a:spcAft>
          <a:spcPct val="0"/>
        </a:spcAft>
        <a:buFont typeface="+mj-lt" charset="0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2pPr>
      <a:lvl3pPr marL="1071536" indent="-385754" algn="l" defTabSz="34289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3pPr>
      <a:lvl4pPr marL="1414428" indent="-385754" algn="l" defTabSz="34289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4pPr>
      <a:lvl5pPr marL="1757319" indent="-385754" algn="l" defTabSz="342892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AutoNum type="arabicPeriod"/>
        <a:defRPr sz="2100" kern="1200">
          <a:solidFill>
            <a:schemeClr val="tx1"/>
          </a:solidFill>
          <a:latin typeface="Arial "/>
          <a:ea typeface="ＭＳ Ｐゴシック" pitchFamily="34" charset="-128"/>
          <a:cs typeface="Arial "/>
        </a:defRPr>
      </a:lvl5pPr>
      <a:lvl6pPr marL="1885903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342892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34289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EA92D91E-478F-4451-74EA-92BEDB252D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034" t="5627" r="5229" b="9108"/>
          <a:stretch>
            <a:fillRect/>
          </a:stretch>
        </p:blipFill>
        <p:spPr>
          <a:xfrm>
            <a:off x="2035154" y="39868"/>
            <a:ext cx="5183156" cy="2034814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BD4D7AC-3463-3341-B10D-B31FEF1E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71750"/>
            <a:ext cx="8194404" cy="1416050"/>
          </a:xfrm>
        </p:spPr>
        <p:txBody>
          <a:bodyPr/>
          <a:lstStyle/>
          <a:p>
            <a:r>
              <a:rPr lang="de-CH" sz="2400">
                <a:latin typeface="+mn-lt"/>
              </a:rPr>
              <a:t>Soft Skills und Professionalisierung.</a:t>
            </a:r>
            <a:br>
              <a:rPr lang="de-CH" sz="2400">
                <a:latin typeface="+mn-lt"/>
              </a:rPr>
            </a:br>
            <a:r>
              <a:rPr lang="de-CH" sz="2400">
                <a:latin typeface="+mn-lt"/>
              </a:rPr>
              <a:t>Entwicklung sozial‑emotionaler Verhaltenskompetenzen in einem innovativen Ausbildungsmodell.</a:t>
            </a:r>
            <a:br>
              <a:rPr lang="de-CH" sz="2400">
                <a:latin typeface="+mn-lt"/>
              </a:rPr>
            </a:br>
            <a:r>
              <a:rPr lang="de-CH" sz="2000">
                <a:latin typeface="+mn-lt"/>
              </a:rPr>
              <a:t>Empirische Befunde aus der Ausbildung angehender Primarlehrpersonen</a:t>
            </a:r>
            <a:br>
              <a:rPr lang="fr-CH" sz="1800" cap="all">
                <a:latin typeface="Source Sans Pro Bold"/>
                <a:ea typeface="Source Sans Pro Bold"/>
                <a:cs typeface="Open Sans"/>
              </a:rPr>
            </a:br>
            <a:r>
              <a:rPr lang="fr-CH" sz="1800" cap="all">
                <a:latin typeface="Source Sans Pro Bold"/>
                <a:ea typeface="Source Sans Pro Bold"/>
                <a:cs typeface="Open Sans"/>
              </a:rPr>
              <a:t> </a:t>
            </a:r>
            <a:br>
              <a:rPr lang="fr-CH" sz="1800" cap="all">
                <a:latin typeface="Source Sans Pro Bold"/>
                <a:ea typeface="Source Sans Pro Bold"/>
                <a:cs typeface="Open Sans"/>
              </a:rPr>
            </a:br>
            <a:endParaRPr lang="de-DE" sz="180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091553-6BE9-A242-A48C-C73C29954D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4142023"/>
            <a:ext cx="8139901" cy="457200"/>
          </a:xfr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r>
              <a:rPr lang="de-CH" sz="1400" i="1">
                <a:latin typeface="Open Sans"/>
                <a:ea typeface="Open Sans"/>
                <a:cs typeface="Open Sans"/>
              </a:rPr>
              <a:t>SGBF–SGL‑Jahreskongress 2026</a:t>
            </a:r>
          </a:p>
          <a:p>
            <a:r>
              <a:rPr lang="de-DE" altLang="de-DE" sz="1200">
                <a:cs typeface="Arial " charset="0"/>
              </a:rPr>
              <a:t>St. Gallen, 18.06.2026 |</a:t>
            </a:r>
            <a:r>
              <a:rPr lang="de-CH" altLang="de-DE" sz="1200" i="1">
                <a:latin typeface="Open Sans"/>
                <a:ea typeface="Open Sans"/>
                <a:cs typeface="Open Sans"/>
              </a:rPr>
              <a:t> </a:t>
            </a:r>
            <a:r>
              <a:rPr lang="de-DE" altLang="de-DE" sz="1200" u="sng">
                <a:cs typeface="Arial " charset="0"/>
              </a:rPr>
              <a:t>Corinna Bumann-Pacozzi</a:t>
            </a:r>
            <a:r>
              <a:rPr lang="de-DE" altLang="de-DE" sz="1200">
                <a:cs typeface="Arial " charset="0"/>
              </a:rPr>
              <a:t> / Catherine Tobola Couchepin / Isabel Voirol-Rubido / Alexane Meynet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1ED6C1E8-6BAB-5BD5-A7A2-CC4C3A18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Inhalt der Präsentation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FD3F1482-FB88-CB3A-19F2-24970492484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pPr marL="457200" indent="-457200">
              <a:buFont typeface="+mj-lt"/>
              <a:buAutoNum type="arabicPeriod"/>
            </a:pPr>
            <a:r>
              <a:rPr lang="fr-CH" sz="2000" err="1">
                <a:ea typeface="ＭＳ Ｐゴシック"/>
              </a:rPr>
              <a:t>Ausgangslage</a:t>
            </a:r>
            <a:r>
              <a:rPr lang="fr-CH" sz="2000">
                <a:ea typeface="ＭＳ Ｐゴシック"/>
              </a:rPr>
              <a:t> </a:t>
            </a:r>
            <a:r>
              <a:rPr lang="fr-CH" sz="2000" err="1">
                <a:ea typeface="ＭＳ Ｐゴシック"/>
              </a:rPr>
              <a:t>und</a:t>
            </a:r>
            <a:r>
              <a:rPr lang="fr-CH" sz="2000">
                <a:ea typeface="ＭＳ Ｐゴシック"/>
              </a:rPr>
              <a:t> </a:t>
            </a:r>
            <a:r>
              <a:rPr lang="fr-CH" sz="2000" err="1">
                <a:ea typeface="ＭＳ Ｐゴシック"/>
              </a:rPr>
              <a:t>Problemstellung</a:t>
            </a:r>
            <a:endParaRPr lang="fr-CH" sz="2000">
              <a:ea typeface="ＭＳ Ｐゴシック"/>
            </a:endParaRPr>
          </a:p>
          <a:p>
            <a:pPr marL="457200" indent="-457200">
              <a:buFont typeface="+mj-lt"/>
              <a:buAutoNum type="arabicPeriod"/>
            </a:pPr>
            <a:r>
              <a:rPr lang="fr-CH" sz="2000" err="1">
                <a:ea typeface="ＭＳ Ｐゴシック"/>
              </a:rPr>
              <a:t>Zielsetzung</a:t>
            </a:r>
            <a:r>
              <a:rPr lang="fr-CH" sz="2000">
                <a:ea typeface="ＭＳ Ｐゴシック"/>
              </a:rPr>
              <a:t> </a:t>
            </a:r>
            <a:r>
              <a:rPr lang="fr-CH" sz="2000" err="1">
                <a:ea typeface="ＭＳ Ｐゴシック"/>
              </a:rPr>
              <a:t>und</a:t>
            </a:r>
            <a:r>
              <a:rPr lang="fr-CH" sz="2000">
                <a:ea typeface="ＭＳ Ｐゴシック"/>
              </a:rPr>
              <a:t> </a:t>
            </a:r>
            <a:r>
              <a:rPr lang="fr-CH" sz="2000" err="1">
                <a:ea typeface="ＭＳ Ｐゴシック"/>
              </a:rPr>
              <a:t>Fragestellung</a:t>
            </a:r>
            <a:endParaRPr lang="fr-CH" sz="2000">
              <a:ea typeface="ＭＳ Ｐゴシック"/>
            </a:endParaRPr>
          </a:p>
          <a:p>
            <a:pPr marL="457200" indent="-457200">
              <a:buFont typeface="+mj-lt"/>
              <a:buAutoNum type="arabicPeriod"/>
            </a:pPr>
            <a:r>
              <a:rPr lang="fr-CH" sz="2000" err="1">
                <a:ea typeface="ＭＳ Ｐゴシック"/>
              </a:rPr>
              <a:t>Methodisches</a:t>
            </a:r>
            <a:r>
              <a:rPr lang="fr-CH" sz="2000">
                <a:ea typeface="ＭＳ Ｐゴシック"/>
              </a:rPr>
              <a:t> </a:t>
            </a:r>
            <a:r>
              <a:rPr lang="fr-CH" sz="2000" err="1">
                <a:ea typeface="ＭＳ Ｐゴシック"/>
              </a:rPr>
              <a:t>Vorgehen</a:t>
            </a:r>
            <a:endParaRPr lang="fr-CH" sz="2000">
              <a:ea typeface="ＭＳ Ｐゴシック"/>
            </a:endParaRPr>
          </a:p>
          <a:p>
            <a:pPr marL="457200" indent="-457200">
              <a:buFont typeface="+mj-lt"/>
              <a:buAutoNum type="arabicPeriod"/>
            </a:pPr>
            <a:r>
              <a:rPr lang="fr-CH" sz="2000" err="1">
                <a:ea typeface="ＭＳ Ｐゴシック"/>
              </a:rPr>
              <a:t>Präsentation</a:t>
            </a:r>
            <a:r>
              <a:rPr lang="fr-CH" sz="2000">
                <a:ea typeface="ＭＳ Ｐゴシック"/>
              </a:rPr>
              <a:t> </a:t>
            </a:r>
            <a:r>
              <a:rPr lang="fr-CH" sz="2000" err="1">
                <a:ea typeface="ＭＳ Ｐゴシック"/>
              </a:rPr>
              <a:t>zentraler</a:t>
            </a:r>
            <a:r>
              <a:rPr lang="fr-CH" sz="2000">
                <a:ea typeface="ＭＳ Ｐゴシック"/>
              </a:rPr>
              <a:t> </a:t>
            </a:r>
            <a:r>
              <a:rPr lang="fr-CH" sz="2000" err="1">
                <a:ea typeface="ＭＳ Ｐゴシック"/>
              </a:rPr>
              <a:t>Ergebnisse</a:t>
            </a:r>
            <a:endParaRPr lang="de-CH" sz="2000">
              <a:ea typeface="ＭＳ Ｐゴシック"/>
            </a:endParaRPr>
          </a:p>
          <a:p>
            <a:pPr marL="457200" indent="-457200">
              <a:buFont typeface="+mj-lt"/>
              <a:buAutoNum type="arabicPeriod"/>
            </a:pPr>
            <a:r>
              <a:rPr lang="de-CH" sz="2000">
                <a:ea typeface="ＭＳ Ｐゴシック"/>
              </a:rPr>
              <a:t>Ihre Fragen und Diskussion</a:t>
            </a:r>
          </a:p>
        </p:txBody>
      </p:sp>
    </p:spTree>
    <p:extLst>
      <p:ext uri="{BB962C8B-B14F-4D97-AF65-F5344CB8AC3E}">
        <p14:creationId xmlns:p14="http://schemas.microsoft.com/office/powerpoint/2010/main" val="2257990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2E4533-88D9-32FD-7039-397017284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Ausgangslage und Problemstellung I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B8B2179-79CE-71A5-3C1F-B9C48F74BF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pPr marL="250190" indent="-250190">
              <a:spcBef>
                <a:spcPts val="400"/>
              </a:spcBef>
              <a:spcAft>
                <a:spcPts val="400"/>
              </a:spcAft>
            </a:pPr>
            <a:r>
              <a:rPr lang="de-CH"/>
              <a:t>Im Lehrberuf spielen neben den professionellen Handlungskompetenzen wie Unterricht, Bildung und Erziehung transversale Kompetenzen (Soft Skills) eine zentrale Rolle; </a:t>
            </a:r>
            <a:endParaRPr lang="en-US"/>
          </a:p>
          <a:p>
            <a:pPr marL="250190" indent="-250190">
              <a:spcBef>
                <a:spcPts val="400"/>
              </a:spcBef>
              <a:spcAft>
                <a:spcPts val="400"/>
              </a:spcAft>
            </a:pPr>
            <a:r>
              <a:rPr lang="de-CH">
                <a:ea typeface="ＭＳ Ｐゴシック"/>
              </a:rPr>
              <a:t>Soft Skills ermöglichen oder beschleunigen fachliche Kompetenzen und sind integraler Bestandteil der professionellen Entwicklung;</a:t>
            </a:r>
            <a:endParaRPr lang="de-CH"/>
          </a:p>
          <a:p>
            <a:pPr marL="250190" indent="-250190">
              <a:spcBef>
                <a:spcPts val="400"/>
              </a:spcBef>
              <a:spcAft>
                <a:spcPts val="400"/>
              </a:spcAft>
            </a:pPr>
            <a:r>
              <a:rPr lang="de-CH">
                <a:ea typeface="ＭＳ Ｐゴシック"/>
              </a:rPr>
              <a:t>Soft Skills sind relevant für die Bewältigung komplexer Unterrichtssituationen und die Resilienz im Beruf, für Gesundheit, Wohlbefinden und für Beziehungsstabilität, …;                                                                            </a:t>
            </a:r>
            <a:r>
              <a:rPr lang="de-CH" sz="1000">
                <a:ea typeface="ＭＳ Ｐゴシック"/>
              </a:rPr>
              <a:t>(Mammadov, 2022; Chernyshenko et al., 2018; Lechner, 2022).  </a:t>
            </a:r>
          </a:p>
          <a:p>
            <a:pPr marL="250190" indent="-250190">
              <a:spcBef>
                <a:spcPts val="400"/>
              </a:spcBef>
              <a:spcAft>
                <a:spcPts val="400"/>
              </a:spcAft>
            </a:pPr>
            <a:r>
              <a:rPr lang="de-CH">
                <a:ea typeface="ＭＳ Ｐゴシック"/>
              </a:rPr>
              <a:t>An der PH-VS orientiert sich die Entwicklung der professionellen Handlungskompetenzen an der Referenzliste der Kompetenzen und wird im Rahmen von Theorie-Praxis Bezügen in der Lehre, im Rahmen von Praktikumsbesuchen, im Mentorat, u.a.m. thematisiert;</a:t>
            </a:r>
          </a:p>
          <a:p>
            <a:pPr marL="250190" indent="-250190">
              <a:spcBef>
                <a:spcPts val="400"/>
              </a:spcBef>
              <a:spcAft>
                <a:spcPts val="400"/>
              </a:spcAft>
            </a:pPr>
            <a:r>
              <a:rPr lang="de-CH">
                <a:ea typeface="ＭＳ Ｐゴシック"/>
              </a:rPr>
              <a:t>Soft Skills ihrerseits sind integriert in die Basiskriterien, die für die Studierenden während dem gesamten Studium Gültigkeit haben und in der Lehre als auch in der Berufspraktischen Ausbildung thematisiert werden.</a:t>
            </a:r>
          </a:p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4977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7DE2D-6E45-9A96-89A1-C1B43A184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39EA0E-C944-7A70-35BD-A90030696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Ausgangslage und Problemstellung II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2DB9A0D-EDE3-1575-7EF3-D4F6C1C014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>
                <a:ea typeface="ＭＳ Ｐゴシック"/>
              </a:rPr>
              <a:t>Der Lehrkräftemangel stellt Bildungssysteme vor Herausforderungen: den Berufseinstieg von Lehrpersonen zu beschleunigen, ohne die Qualität der Ausbildung zu gefährden;</a:t>
            </a:r>
            <a:endParaRPr lang="en-US">
              <a:ea typeface="ＭＳ Ｐゴシック"/>
            </a:endParaRPr>
          </a:p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/>
              <a:t>Die Pädagogischen Hochschule Wallis hat für den Bachelor zur Primarlehrperson ein innovatives Ausbildungsmodell entwickelt:</a:t>
            </a:r>
          </a:p>
          <a:p>
            <a:pPr marL="512445" lvl="1" indent="-2508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/>
              <a:t>Studierende im letzten Studienjahr können eine Teilzeitstelle mit Klassenverantwortung antreten;</a:t>
            </a:r>
          </a:p>
          <a:p>
            <a:pPr marL="512445" lvl="1" indent="-2508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>
                <a:ea typeface="ＭＳ Ｐゴシック"/>
              </a:rPr>
              <a:t>das Modell kombiniert Berufspraxis an einer Primarschule und durch die Hochschule angeleitete Reflexion;</a:t>
            </a:r>
          </a:p>
          <a:p>
            <a:pPr marL="512445" lvl="1" indent="-2508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/>
              <a:t>Verzahnung der beiden Lernorte, Alternanz zwischen Theorie und Praxis;</a:t>
            </a:r>
          </a:p>
          <a:p>
            <a:pPr marL="512445" lvl="1" indent="-250825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>
                <a:ea typeface="ＭＳ Ｐゴシック"/>
              </a:rPr>
              <a:t>Begleitung der Studierenden durch regelmässige Beobachtungen (Praktikumslehrpersonen und Dozierende);</a:t>
            </a:r>
            <a:endParaRPr lang="de-CH"/>
          </a:p>
          <a:p>
            <a:pPr marL="250190" indent="-25019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/>
              <a:t>Ziel ist es die Autonomie, das Teamlernen und die Interaktionskompetenzen zu fördern;</a:t>
            </a:r>
          </a:p>
          <a:p>
            <a:pPr marL="250190" indent="-25019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>
                <a:ea typeface="ＭＳ Ｐゴシック"/>
              </a:rPr>
              <a:t>Ergebnisse aus der Vorstudie (Pilotprojekt an der PH-VS) sowie Erkenntnisse der Team Academy zeigen, dass insbesondere Soft Skills im praxisintegrierten Modell stärker ausgeprägt sind und die Kompetenzentwicklung in individualisierten, autonomen und interaktiven Lernwegen stattfinden kann.</a:t>
            </a:r>
          </a:p>
          <a:p>
            <a:pPr marL="250190" indent="-250190">
              <a:buFont typeface="Symbol" panose="05050102010706020507" pitchFamily="18" charset="2"/>
              <a:buChar char="-"/>
            </a:pP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51088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FBCF98-D16D-F8A2-4386-19E945FAD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Ausgangslage und Problemstellung III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3D960DF-86EA-C2E8-774C-9724C2C006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CH"/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F17B6E10-7974-EBBD-6C8D-368D59D4B4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5275462"/>
              </p:ext>
            </p:extLst>
          </p:nvPr>
        </p:nvGraphicFramePr>
        <p:xfrm>
          <a:off x="-115750" y="671185"/>
          <a:ext cx="8906060" cy="3710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 : coins arrondis 5">
            <a:extLst>
              <a:ext uri="{FF2B5EF4-FFF2-40B4-BE49-F238E27FC236}">
                <a16:creationId xmlns:a16="http://schemas.microsoft.com/office/drawing/2014/main" id="{85AD9DEC-D609-2FC2-50E8-76EFA118775D}"/>
              </a:ext>
            </a:extLst>
          </p:cNvPr>
          <p:cNvSpPr/>
          <p:nvPr/>
        </p:nvSpPr>
        <p:spPr>
          <a:xfrm>
            <a:off x="6981453" y="1942048"/>
            <a:ext cx="1837232" cy="143788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33400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fr-CH" sz="1200" b="1" err="1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Integration</a:t>
            </a:r>
            <a:r>
              <a:rPr lang="fr-CH" sz="1200" b="1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 in den Beruf</a:t>
            </a:r>
          </a:p>
          <a:p>
            <a:pPr algn="ctr" defTabSz="533400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fr-CH" sz="1200" err="1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Übergang</a:t>
            </a:r>
            <a:r>
              <a:rPr lang="fr-CH" sz="12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 </a:t>
            </a:r>
            <a:r>
              <a:rPr lang="fr-CH" sz="1200" err="1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Ausbildung</a:t>
            </a:r>
            <a:r>
              <a:rPr lang="fr-CH" sz="1200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-Beruf</a:t>
            </a:r>
          </a:p>
          <a:p>
            <a:pPr algn="ctr" defTabSz="533400" eaLnBrk="1" fontAlgn="auto" hangingPunct="1">
              <a:lnSpc>
                <a:spcPct val="90000"/>
              </a:lnSpc>
              <a:spcAft>
                <a:spcPct val="35000"/>
              </a:spcAft>
            </a:pPr>
            <a:r>
              <a:rPr lang="fr-CH" sz="1200" err="1"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latin typeface="Calibri" panose="020F0502020204030204"/>
              </a:rPr>
              <a:t>Nachhaltigkeit</a:t>
            </a:r>
            <a:endParaRPr lang="fr-CH" sz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</a:endParaRPr>
          </a:p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CH" sz="1200">
              <a:solidFill>
                <a:srgbClr val="1A3260"/>
              </a:solidFill>
              <a:latin typeface="Gill Sans MT" panose="020B0502020104020203"/>
            </a:endParaRPr>
          </a:p>
        </p:txBody>
      </p:sp>
      <p:sp>
        <p:nvSpPr>
          <p:cNvPr id="6" name="Accolade fermante 10">
            <a:extLst>
              <a:ext uri="{FF2B5EF4-FFF2-40B4-BE49-F238E27FC236}">
                <a16:creationId xmlns:a16="http://schemas.microsoft.com/office/drawing/2014/main" id="{B0E31376-6998-0ACA-503C-3958932C20F9}"/>
              </a:ext>
            </a:extLst>
          </p:cNvPr>
          <p:cNvSpPr/>
          <p:nvPr/>
        </p:nvSpPr>
        <p:spPr>
          <a:xfrm>
            <a:off x="6738733" y="1631838"/>
            <a:ext cx="187430" cy="2058304"/>
          </a:xfrm>
          <a:prstGeom prst="rightBrace">
            <a:avLst/>
          </a:prstGeom>
          <a:ln w="190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CH" sz="1350" b="1">
              <a:solidFill>
                <a:prstClr val="black"/>
              </a:solidFill>
              <a:latin typeface="Gill Sans MT" panose="020B0502020104020203"/>
            </a:endParaRPr>
          </a:p>
        </p:txBody>
      </p:sp>
      <p:sp>
        <p:nvSpPr>
          <p:cNvPr id="7" name="Bouton d'action : Aide 6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26AF6085-DF13-907B-FE3C-538C22F57395}"/>
              </a:ext>
            </a:extLst>
          </p:cNvPr>
          <p:cNvSpPr/>
          <p:nvPr/>
        </p:nvSpPr>
        <p:spPr>
          <a:xfrm>
            <a:off x="7727333" y="3087764"/>
            <a:ext cx="345472" cy="247857"/>
          </a:xfrm>
          <a:prstGeom prst="actionButtonHelp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endParaRPr lang="fr-CH" sz="1350">
              <a:solidFill>
                <a:prstClr val="white"/>
              </a:solidFill>
              <a:latin typeface="Gill Sans MT" panose="020B0502020104020203"/>
            </a:endParaRP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8D85A75A-CECD-3105-D36F-8D587A08466A}"/>
              </a:ext>
            </a:extLst>
          </p:cNvPr>
          <p:cNvSpPr/>
          <p:nvPr/>
        </p:nvSpPr>
        <p:spPr>
          <a:xfrm>
            <a:off x="325316" y="4126005"/>
            <a:ext cx="8493369" cy="484748"/>
          </a:xfrm>
          <a:prstGeom prst="rightArrow">
            <a:avLst/>
          </a:prstGeom>
          <a:solidFill>
            <a:srgbClr val="002060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CH" sz="1350" err="1">
                <a:solidFill>
                  <a:prstClr val="white"/>
                </a:solidFill>
                <a:latin typeface="Gill Sans MT" panose="020B0502020104020203"/>
              </a:rPr>
              <a:t>Prozess</a:t>
            </a:r>
            <a:r>
              <a:rPr lang="fr-CH" sz="1350">
                <a:solidFill>
                  <a:prstClr val="white"/>
                </a:solidFill>
                <a:latin typeface="Gill Sans MT" panose="020B0502020104020203"/>
              </a:rPr>
              <a:t> </a:t>
            </a:r>
            <a:r>
              <a:rPr lang="fr-CH" sz="1350" err="1">
                <a:solidFill>
                  <a:prstClr val="white"/>
                </a:solidFill>
                <a:latin typeface="Gill Sans MT" panose="020B0502020104020203"/>
              </a:rPr>
              <a:t>zur</a:t>
            </a:r>
            <a:r>
              <a:rPr lang="fr-CH" sz="1350">
                <a:solidFill>
                  <a:prstClr val="white"/>
                </a:solidFill>
                <a:latin typeface="Gill Sans MT" panose="020B0502020104020203"/>
              </a:rPr>
              <a:t> </a:t>
            </a:r>
            <a:r>
              <a:rPr lang="fr-CH" sz="1350" err="1">
                <a:solidFill>
                  <a:prstClr val="white"/>
                </a:solidFill>
                <a:latin typeface="Gill Sans MT" panose="020B0502020104020203"/>
              </a:rPr>
              <a:t>Qualitätsverbesserung</a:t>
            </a:r>
            <a:r>
              <a:rPr lang="fr-CH" sz="1350">
                <a:solidFill>
                  <a:prstClr val="white"/>
                </a:solidFill>
                <a:latin typeface="Gill Sans MT" panose="020B0502020104020203"/>
              </a:rPr>
              <a:t> des </a:t>
            </a:r>
            <a:r>
              <a:rPr lang="fr-CH" sz="1350" err="1">
                <a:solidFill>
                  <a:prstClr val="white"/>
                </a:solidFill>
                <a:latin typeface="Gill Sans MT" panose="020B0502020104020203"/>
              </a:rPr>
              <a:t>praxisintegrierten</a:t>
            </a:r>
            <a:r>
              <a:rPr lang="fr-CH" sz="1350">
                <a:solidFill>
                  <a:prstClr val="white"/>
                </a:solidFill>
                <a:latin typeface="Gill Sans MT" panose="020B0502020104020203"/>
              </a:rPr>
              <a:t> </a:t>
            </a:r>
            <a:r>
              <a:rPr lang="fr-CH" sz="1350" err="1">
                <a:solidFill>
                  <a:prstClr val="white"/>
                </a:solidFill>
                <a:latin typeface="Gill Sans MT" panose="020B0502020104020203"/>
              </a:rPr>
              <a:t>Ausbildungsjahres</a:t>
            </a:r>
            <a:endParaRPr lang="fr-CH" sz="1350">
              <a:solidFill>
                <a:prstClr val="white"/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3259942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98DE-64BC-0334-70EE-A168A39B5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453178-C548-20FE-50D3-1B3263CD3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Zielsetzung und Fragestellung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A229932-8177-1583-75D0-605C1FDB1E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 sz="1900">
                <a:ea typeface="ＭＳ Ｐゴシック"/>
              </a:rPr>
              <a:t>Im Rahmen der wissenschaftlichen Begleitung des innovativen Ausbildungsdispositivs untersucht das Forschungsteam die Entwicklung der mobilisierten Kompetenzen und Ressourcen und vergleicht diese mit dem traditionellen System.</a:t>
            </a:r>
            <a:endParaRPr lang="en-US" sz="1900"/>
          </a:p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 sz="1900">
                <a:ea typeface="ＭＳ Ｐゴシック"/>
              </a:rPr>
              <a:t>Dieser Beitrag ist Teil einer umfassenderen Forschungsarbeit. Die hier behandelte Frage lautet: </a:t>
            </a:r>
            <a:r>
              <a:rPr lang="de-CH" sz="1900" b="1">
                <a:ea typeface="ＭＳ Ｐゴシック"/>
              </a:rPr>
              <a:t>Welches Ausbildungsprogramm fördert nach Einschätzung der Studierenden die Entwicklung sozial-emotionaler Kompetenzen am besten? </a:t>
            </a:r>
          </a:p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 sz="1900">
                <a:ea typeface="ＭＳ Ｐゴシック"/>
              </a:rPr>
              <a:t>Die Forscherinnen gehen davon aus, dass das </a:t>
            </a:r>
            <a:r>
              <a:rPr lang="de-CH" sz="1900">
                <a:ea typeface="ＭＳ Ｐゴシック"/>
                <a:cs typeface="Calibri"/>
              </a:rPr>
              <a:t>praxisintegrierte Modell aus Sicht der Studierenden die Soft Skills besser fördert.</a:t>
            </a:r>
            <a:endParaRPr lang="de-CH" sz="1900"/>
          </a:p>
        </p:txBody>
      </p:sp>
    </p:spTree>
    <p:extLst>
      <p:ext uri="{BB962C8B-B14F-4D97-AF65-F5344CB8AC3E}">
        <p14:creationId xmlns:p14="http://schemas.microsoft.com/office/powerpoint/2010/main" val="371365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F9505-F65A-1FAB-5719-32990DA6E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CBC8CE6-0A5C-C181-B704-197E3D13BB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689" y="1352085"/>
            <a:ext cx="8456868" cy="3087754"/>
          </a:xfrm>
        </p:spPr>
        <p:txBody>
          <a:bodyPr/>
          <a:lstStyle/>
          <a:p>
            <a:pPr marL="213995" indent="-213995">
              <a:spcBef>
                <a:spcPts val="0"/>
              </a:spcBef>
              <a:spcAft>
                <a:spcPts val="600"/>
              </a:spcAft>
            </a:pPr>
            <a:r>
              <a:rPr lang="de-CH" sz="2000">
                <a:ea typeface="Calibri"/>
                <a:cs typeface="Calibri"/>
              </a:rPr>
              <a:t>Zur Beantwortung der Fragestellung setzen die Forscherinnen einen </a:t>
            </a:r>
            <a:r>
              <a:rPr lang="de-CH" sz="2000" b="1">
                <a:ea typeface="Calibri"/>
                <a:cs typeface="Calibri"/>
              </a:rPr>
              <a:t>reflexiven Fragebogen </a:t>
            </a:r>
            <a:r>
              <a:rPr lang="de-CH" sz="2000">
                <a:ea typeface="Calibri"/>
                <a:cs typeface="Calibri"/>
              </a:rPr>
              <a:t>ein, den die Studierenden zu drei Zeitpunkten während ihres letzten Studienjahres ausfüllen (Onlineumfrage);</a:t>
            </a:r>
          </a:p>
          <a:p>
            <a:pPr marL="213995" indent="-213995">
              <a:spcBef>
                <a:spcPts val="0"/>
              </a:spcBef>
              <a:spcAft>
                <a:spcPts val="600"/>
              </a:spcAft>
            </a:pPr>
            <a:r>
              <a:rPr lang="de-CH" sz="2000">
                <a:ea typeface="Calibri"/>
                <a:cs typeface="Calibri"/>
              </a:rPr>
              <a:t>Die Soft Skills werden als sozial-emotionale Verhaltenskompetenzen mit dem </a:t>
            </a:r>
            <a:r>
              <a:rPr lang="de-CH" sz="2000" b="1">
                <a:ea typeface="Calibri"/>
                <a:cs typeface="Calibri"/>
              </a:rPr>
              <a:t>Behavioral, Emotional, and </a:t>
            </a:r>
            <a:r>
              <a:rPr lang="de-CH" sz="2000" b="1" err="1">
                <a:ea typeface="Calibri"/>
                <a:cs typeface="Calibri"/>
              </a:rPr>
              <a:t>Social</a:t>
            </a:r>
            <a:r>
              <a:rPr lang="de-CH" sz="2000" b="1">
                <a:ea typeface="Calibri"/>
                <a:cs typeface="Calibri"/>
              </a:rPr>
              <a:t> Skills </a:t>
            </a:r>
            <a:r>
              <a:rPr lang="de-CH" sz="2000" b="1" err="1">
                <a:ea typeface="Calibri"/>
                <a:cs typeface="Calibri"/>
              </a:rPr>
              <a:t>Inventory</a:t>
            </a:r>
            <a:r>
              <a:rPr lang="de-CH" sz="2000" b="1">
                <a:ea typeface="Calibri"/>
                <a:cs typeface="Calibri"/>
              </a:rPr>
              <a:t> </a:t>
            </a:r>
            <a:r>
              <a:rPr lang="de-CH" sz="2000">
                <a:ea typeface="Calibri"/>
                <a:cs typeface="Calibri"/>
              </a:rPr>
              <a:t>(BESSI) erfasst </a:t>
            </a:r>
            <a:r>
              <a:rPr lang="de-CH" sz="1000">
                <a:ea typeface="Calibri"/>
                <a:cs typeface="Calibri"/>
              </a:rPr>
              <a:t>(Soto et al., 2022); </a:t>
            </a:r>
            <a:endParaRPr lang="de-CH" sz="1000"/>
          </a:p>
          <a:p>
            <a:pPr marL="213995" indent="-213995">
              <a:spcBef>
                <a:spcPts val="0"/>
              </a:spcBef>
              <a:spcAft>
                <a:spcPts val="600"/>
              </a:spcAft>
            </a:pPr>
            <a:r>
              <a:rPr lang="de-CH" sz="2000">
                <a:ea typeface="Calibri"/>
                <a:cs typeface="Calibri"/>
              </a:rPr>
              <a:t>die ursprüngliche Version von BESSI umfasst 192 Elemente, die sich in fünf Bereiche gruppieren lassen, basierend auf den Persönlichkeitsmerkmalen der "Big Five".</a:t>
            </a:r>
          </a:p>
          <a:p>
            <a:endParaRPr lang="de-CH" sz="2000"/>
          </a:p>
          <a:p>
            <a:endParaRPr lang="de-CH" sz="1600"/>
          </a:p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6F6646-C64E-6753-DF13-C6D3A1FAB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de-CH">
                <a:ea typeface="ＭＳ Ｐゴシック"/>
              </a:rPr>
              <a:t>Methodisches Vorgehen I </a:t>
            </a:r>
          </a:p>
        </p:txBody>
      </p:sp>
    </p:spTree>
    <p:extLst>
      <p:ext uri="{BB962C8B-B14F-4D97-AF65-F5344CB8AC3E}">
        <p14:creationId xmlns:p14="http://schemas.microsoft.com/office/powerpoint/2010/main" val="1294172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E0DE0-E7AF-5394-240A-EC5714E15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C2A1CFB-EE2A-6B31-8DB4-CBF210FF505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689" y="1352085"/>
            <a:ext cx="4294089" cy="3087754"/>
          </a:xfrm>
        </p:spPr>
        <p:txBody>
          <a:bodyPr/>
          <a:lstStyle/>
          <a:p>
            <a:pPr marL="213995" indent="-213995">
              <a:spcAft>
                <a:spcPts val="600"/>
              </a:spcAft>
            </a:pPr>
            <a:r>
              <a:rPr lang="de-CH" sz="1400">
                <a:ea typeface="ＭＳ Ｐゴシック"/>
              </a:rPr>
              <a:t>Für das Projekt wird die deutschsprachige Kurzversion BESSI-G-20 verwendet </a:t>
            </a:r>
            <a:r>
              <a:rPr lang="de-CH" sz="1000">
                <a:ea typeface="ＭＳ Ｐゴシック"/>
              </a:rPr>
              <a:t>Lechner et al., 2022                                       </a:t>
            </a:r>
            <a:r>
              <a:rPr lang="de-CH" sz="1400">
                <a:ea typeface="ＭＳ Ｐゴシック"/>
              </a:rPr>
              <a:t>ergänzt um eine französischsprachige Übersetzung;</a:t>
            </a:r>
            <a:endParaRPr lang="en-US" sz="1400">
              <a:ea typeface="ＭＳ Ｐゴシック"/>
            </a:endParaRPr>
          </a:p>
          <a:p>
            <a:pPr marL="213995" indent="-213995">
              <a:spcAft>
                <a:spcPts val="600"/>
              </a:spcAft>
            </a:pPr>
            <a:r>
              <a:rPr lang="fr-CH" sz="1400">
                <a:ea typeface="ＭＳ Ｐゴシック"/>
              </a:rPr>
              <a:t>die 20 </a:t>
            </a:r>
            <a:r>
              <a:rPr lang="fr-CH" sz="1400" err="1">
                <a:ea typeface="ＭＳ Ｐゴシック"/>
              </a:rPr>
              <a:t>Verhaltenskompetenzen</a:t>
            </a:r>
            <a:r>
              <a:rPr lang="fr-CH" sz="1400">
                <a:ea typeface="ＭＳ Ｐゴシック"/>
              </a:rPr>
              <a:t> </a:t>
            </a:r>
            <a:r>
              <a:rPr lang="fr-CH" sz="1400" err="1">
                <a:ea typeface="ＭＳ Ｐゴシック"/>
              </a:rPr>
              <a:t>werden</a:t>
            </a:r>
            <a:r>
              <a:rPr lang="fr-CH" sz="1400">
                <a:ea typeface="ＭＳ Ｐゴシック"/>
              </a:rPr>
              <a:t> in </a:t>
            </a:r>
            <a:r>
              <a:rPr lang="fr-CH" sz="1400" err="1">
                <a:ea typeface="ＭＳ Ｐゴシック"/>
              </a:rPr>
              <a:t>Selbsteinschätzung</a:t>
            </a:r>
            <a:r>
              <a:rPr lang="fr-CH" sz="1400">
                <a:ea typeface="ＭＳ Ｐゴシック"/>
              </a:rPr>
              <a:t> </a:t>
            </a:r>
            <a:r>
              <a:rPr lang="fr-CH" sz="1400" err="1">
                <a:ea typeface="ＭＳ Ｐゴシック"/>
              </a:rPr>
              <a:t>auf</a:t>
            </a:r>
            <a:r>
              <a:rPr lang="fr-CH" sz="1400">
                <a:ea typeface="ＭＳ Ｐゴシック"/>
              </a:rPr>
              <a:t> </a:t>
            </a:r>
            <a:r>
              <a:rPr lang="fr-CH" sz="1400" err="1">
                <a:ea typeface="ＭＳ Ｐゴシック"/>
              </a:rPr>
              <a:t>einer</a:t>
            </a:r>
            <a:r>
              <a:rPr lang="fr-CH" sz="1400">
                <a:ea typeface="ＭＳ Ｐゴシック"/>
              </a:rPr>
              <a:t> </a:t>
            </a:r>
            <a:r>
              <a:rPr lang="de-CH" sz="1400">
                <a:ea typeface="ＭＳ Ｐゴシック"/>
              </a:rPr>
              <a:t>Antwortskala von 1 (das kann ich überhaupt nicht gut) bis 5 (das kann ich extrem gut) erfasst;</a:t>
            </a:r>
          </a:p>
          <a:p>
            <a:pPr marL="213995" indent="-213995">
              <a:spcAft>
                <a:spcPts val="0"/>
              </a:spcAft>
            </a:pPr>
            <a:r>
              <a:rPr lang="fr-CH" sz="1400" err="1">
                <a:ea typeface="ＭＳ Ｐゴシック"/>
              </a:rPr>
              <a:t>diese</a:t>
            </a:r>
            <a:r>
              <a:rPr lang="fr-CH" sz="1400">
                <a:ea typeface="ＭＳ Ｐゴシック"/>
              </a:rPr>
              <a:t> </a:t>
            </a:r>
            <a:r>
              <a:rPr lang="fr-CH" sz="1400" err="1">
                <a:ea typeface="ＭＳ Ｐゴシック"/>
              </a:rPr>
              <a:t>einzelnen</a:t>
            </a:r>
            <a:r>
              <a:rPr lang="fr-CH" sz="1400">
                <a:ea typeface="ＭＳ Ｐゴシック"/>
              </a:rPr>
              <a:t> </a:t>
            </a:r>
            <a:r>
              <a:rPr lang="fr-CH" sz="1400" err="1">
                <a:ea typeface="ＭＳ Ｐゴシック"/>
              </a:rPr>
              <a:t>Verhaltenskompetenzen</a:t>
            </a:r>
            <a:r>
              <a:rPr lang="fr-CH" sz="1400">
                <a:ea typeface="ＭＳ Ｐゴシック"/>
              </a:rPr>
              <a:t> </a:t>
            </a:r>
            <a:r>
              <a:rPr lang="fr-CH" sz="1400" err="1">
                <a:ea typeface="ＭＳ Ｐゴシック"/>
              </a:rPr>
              <a:t>lassen</a:t>
            </a:r>
            <a:r>
              <a:rPr lang="fr-CH" sz="1400">
                <a:ea typeface="ＭＳ Ｐゴシック"/>
              </a:rPr>
              <a:t> </a:t>
            </a:r>
            <a:r>
              <a:rPr lang="fr-CH" sz="1400" err="1">
                <a:ea typeface="ＭＳ Ｐゴシック"/>
              </a:rPr>
              <a:t>sich</a:t>
            </a:r>
            <a:r>
              <a:rPr lang="fr-CH" sz="1400">
                <a:ea typeface="ＭＳ Ｐゴシック"/>
              </a:rPr>
              <a:t> den </a:t>
            </a:r>
            <a:r>
              <a:rPr lang="fr-CH" sz="1400" err="1">
                <a:ea typeface="ＭＳ Ｐゴシック"/>
              </a:rPr>
              <a:t>fünf</a:t>
            </a:r>
            <a:r>
              <a:rPr lang="fr-CH" sz="1400">
                <a:ea typeface="ＭＳ Ｐゴシック"/>
              </a:rPr>
              <a:t> </a:t>
            </a:r>
            <a:r>
              <a:rPr lang="fr-CH" sz="1400" err="1">
                <a:ea typeface="ＭＳ Ｐゴシック"/>
              </a:rPr>
              <a:t>Kompetenzdomänen</a:t>
            </a:r>
            <a:r>
              <a:rPr lang="fr-CH" sz="1400">
                <a:ea typeface="ＭＳ Ｐゴシック"/>
              </a:rPr>
              <a:t> </a:t>
            </a:r>
            <a:r>
              <a:rPr lang="fr-CH" sz="1400" err="1">
                <a:ea typeface="ＭＳ Ｐゴシック"/>
              </a:rPr>
              <a:t>zuordnen</a:t>
            </a:r>
            <a:r>
              <a:rPr lang="de-CH" sz="1400">
                <a:ea typeface="ＭＳ Ｐゴシック"/>
              </a:rPr>
              <a:t>:</a:t>
            </a:r>
          </a:p>
          <a:p>
            <a:pPr marL="512445" lvl="1" indent="-250825">
              <a:spcAft>
                <a:spcPts val="0"/>
              </a:spcAft>
              <a:buClr>
                <a:srgbClr val="898989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1350">
                <a:latin typeface="+mn-lt"/>
                <a:ea typeface="ＭＳ Ｐゴシック"/>
              </a:rPr>
              <a:t>Selbstmanagementkompetenzen (SELF), </a:t>
            </a:r>
          </a:p>
          <a:p>
            <a:pPr marL="512445" lvl="1" indent="-250825">
              <a:spcAft>
                <a:spcPts val="0"/>
              </a:spcAft>
              <a:buClr>
                <a:srgbClr val="898989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1350">
                <a:latin typeface="+mn-lt"/>
                <a:ea typeface="ＭＳ Ｐゴシック"/>
              </a:rPr>
              <a:t>Kompetenzen sozialer Einbindung (SOZ), </a:t>
            </a:r>
          </a:p>
          <a:p>
            <a:pPr marL="512445" lvl="1" indent="-250825">
              <a:spcAft>
                <a:spcPts val="0"/>
              </a:spcAft>
              <a:buClr>
                <a:srgbClr val="898989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1350">
                <a:latin typeface="+mn-lt"/>
                <a:ea typeface="ＭＳ Ｐゴシック"/>
              </a:rPr>
              <a:t>Kooperationskompetenzen (COOP), </a:t>
            </a:r>
            <a:endParaRPr lang="de-CH"/>
          </a:p>
          <a:p>
            <a:pPr marL="512445" lvl="1" indent="-250825">
              <a:spcAft>
                <a:spcPts val="0"/>
              </a:spcAft>
              <a:buClr>
                <a:srgbClr val="898989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1350">
                <a:latin typeface="+mn-lt"/>
                <a:ea typeface="ＭＳ Ｐゴシック"/>
              </a:rPr>
              <a:t>Kompetenzen emotionaler Resilienz (EMO) </a:t>
            </a:r>
          </a:p>
          <a:p>
            <a:pPr marL="512445" lvl="1" indent="-250825">
              <a:spcAft>
                <a:spcPts val="0"/>
              </a:spcAft>
              <a:buClr>
                <a:srgbClr val="898989"/>
              </a:buClr>
              <a:buSzPct val="120000"/>
              <a:buFont typeface="Arial" panose="020B0604020202020204" pitchFamily="34" charset="0"/>
              <a:buChar char="•"/>
            </a:pPr>
            <a:r>
              <a:rPr lang="de-CH" sz="1350">
                <a:latin typeface="+mn-lt"/>
                <a:ea typeface="ＭＳ Ｐゴシック"/>
              </a:rPr>
              <a:t>Innovationskompetenzen (INNO)</a:t>
            </a:r>
            <a:endParaRPr lang="de-CH" sz="1350">
              <a:latin typeface="+mn-lt"/>
            </a:endParaRPr>
          </a:p>
          <a:p>
            <a:pPr marL="512445" lvl="1" indent="-250825">
              <a:buFont typeface="Arial" panose="020B0604020202020204" pitchFamily="34" charset="0"/>
              <a:buChar char="•"/>
            </a:pPr>
            <a:endParaRPr lang="de-CH" sz="1350"/>
          </a:p>
          <a:p>
            <a:endParaRPr lang="de-CH" sz="1500">
              <a:latin typeface="Calibri" panose="020F0502020204030204"/>
            </a:endParaRPr>
          </a:p>
          <a:p>
            <a:endParaRPr lang="de-CH" sz="1600"/>
          </a:p>
          <a:p>
            <a:endParaRPr lang="de-CH" sz="1600"/>
          </a:p>
          <a:p>
            <a:endParaRPr lang="de-CH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AD78421-E362-FD33-9818-16DFE3CD0D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4D4DF5-E3AA-11A3-A40F-F5556E271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de-CH">
                <a:ea typeface="ＭＳ Ｐゴシック"/>
              </a:rPr>
              <a:t>Methodisches Vorgehen II 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E6022DCC-E35F-96B4-F963-4DAFDB1668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5496831"/>
              </p:ext>
            </p:extLst>
          </p:nvPr>
        </p:nvGraphicFramePr>
        <p:xfrm>
          <a:off x="3829207" y="7949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82898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26BC01-B8BD-5AC0-3980-AC0D08549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de-CH">
                <a:ea typeface="ＭＳ Ｐゴシック"/>
              </a:rPr>
              <a:t>Methodisches Vorgehen III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8CB1D5F-6EDD-DDE1-829C-FE8DB4F44B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>
                <a:ea typeface="ＭＳ Ｐゴシック"/>
              </a:rPr>
              <a:t>Die an der Untersuchung teilnehmenden Studierenden absolvieren im Studienjahr 2024–2025 ihr letztes (drittes) Ausbildungsjahr, an den Schulstandorten Brig (deutschsprachig) oder St-Maurice (französischsprachig);</a:t>
            </a:r>
            <a:endParaRPr lang="en-US">
              <a:ea typeface="ＭＳ Ｐゴシック"/>
            </a:endParaRPr>
          </a:p>
          <a:p>
            <a:pPr marL="250190" indent="-250190"/>
            <a:r>
              <a:rPr lang="de-CH">
                <a:ea typeface="ＭＳ Ｐゴシック"/>
              </a:rPr>
              <a:t>die angebotenen Ausbildungsdispositive: </a:t>
            </a:r>
          </a:p>
          <a:p>
            <a:pPr marL="512445" lvl="1" indent="-250825">
              <a:buFont typeface="Arial" panose="020B0604020202020204" pitchFamily="34" charset="0"/>
              <a:buChar char="•"/>
            </a:pPr>
            <a:r>
              <a:rPr lang="de-CH">
                <a:ea typeface="ＭＳ Ｐゴシック"/>
              </a:rPr>
              <a:t>«</a:t>
            </a:r>
            <a:r>
              <a:rPr lang="de-CH" b="1">
                <a:ea typeface="ＭＳ Ｐゴシック"/>
              </a:rPr>
              <a:t>Langzeitpraktikum klassisch</a:t>
            </a:r>
            <a:r>
              <a:rPr lang="de-CH">
                <a:ea typeface="ＭＳ Ｐゴシック"/>
              </a:rPr>
              <a:t>»: ein wöchentlicher Praktikumstag plus Blockpraktika im Wechsel zwischen Hochschule und Praxis, begleitet durch die Klassenlehrperson (Praktikumslehrperson) (14 Personen);</a:t>
            </a:r>
          </a:p>
          <a:p>
            <a:pPr marL="512445" lvl="1" indent="-250825">
              <a:buFont typeface="Arial" panose="020B0604020202020204" pitchFamily="34" charset="0"/>
              <a:buChar char="•"/>
            </a:pPr>
            <a:r>
              <a:rPr lang="de-CH">
                <a:ea typeface="ＭＳ Ｐゴシック"/>
              </a:rPr>
              <a:t>«</a:t>
            </a:r>
            <a:r>
              <a:rPr lang="de-CH" b="1">
                <a:ea typeface="ＭＳ Ｐゴシック"/>
              </a:rPr>
              <a:t>Langzeitpraktikum in Anstellung</a:t>
            </a:r>
            <a:r>
              <a:rPr lang="de-CH">
                <a:ea typeface="ＭＳ Ｐゴシック"/>
              </a:rPr>
              <a:t>»: Anstellung und Verantwortung für eine Schulklasse, im Tandem zu je 50%, montags Teamteaching im Tandem, restliche Wochentage abwechselnd entweder Unterricht in der eigenen Klasse oder Studium an der PH-VS, begleitet durch eine Praktikumslehrperson am Schulzentrum (14 Personen);</a:t>
            </a:r>
          </a:p>
          <a:p>
            <a:pPr marL="512445" lvl="1" indent="-250825">
              <a:buFont typeface="Arial" panose="020B0604020202020204" pitchFamily="34" charset="0"/>
              <a:buChar char="•"/>
            </a:pPr>
            <a:r>
              <a:rPr lang="de-CH">
                <a:ea typeface="ＭＳ Ｐゴシック"/>
              </a:rPr>
              <a:t>«</a:t>
            </a:r>
            <a:r>
              <a:rPr lang="de-CH" b="1" err="1">
                <a:ea typeface="ＭＳ Ｐゴシック"/>
              </a:rPr>
              <a:t>Dispositif</a:t>
            </a:r>
            <a:r>
              <a:rPr lang="de-CH" b="1">
                <a:ea typeface="ＭＳ Ｐゴシック"/>
              </a:rPr>
              <a:t> en </a:t>
            </a:r>
            <a:r>
              <a:rPr lang="de-CH" b="1" err="1">
                <a:ea typeface="ＭＳ Ｐゴシック"/>
              </a:rPr>
              <a:t>emploi</a:t>
            </a:r>
            <a:r>
              <a:rPr lang="de-CH">
                <a:ea typeface="ＭＳ Ｐゴシック"/>
              </a:rPr>
              <a:t>»: Anstellung und Verantwortung für eine Schulklasse (unterschiedliche Höhe der Anstellung), regelmässige Präsenztage an der PH-VS, Co-Teaching mit Praktikumslehrperson (20 Personen);</a:t>
            </a:r>
          </a:p>
          <a:p>
            <a:pPr marL="512445" lvl="1" indent="-250825">
              <a:buFont typeface="Arial" panose="020B0604020202020204" pitchFamily="34" charset="0"/>
              <a:buChar char="•"/>
            </a:pPr>
            <a:r>
              <a:rPr lang="de-CH">
                <a:ea typeface="ＭＳ Ｐゴシック"/>
              </a:rPr>
              <a:t>«</a:t>
            </a:r>
            <a:r>
              <a:rPr lang="de-CH" b="1" err="1">
                <a:ea typeface="ＭＳ Ｐゴシック"/>
              </a:rPr>
              <a:t>Dispositif</a:t>
            </a:r>
            <a:r>
              <a:rPr lang="de-CH" b="1">
                <a:ea typeface="ＭＳ Ｐゴシック"/>
              </a:rPr>
              <a:t> </a:t>
            </a:r>
            <a:r>
              <a:rPr lang="de-CH" b="1" err="1">
                <a:ea typeface="ＭＳ Ｐゴシック"/>
              </a:rPr>
              <a:t>traditionnel</a:t>
            </a:r>
            <a:r>
              <a:rPr lang="de-CH">
                <a:ea typeface="ＭＳ Ｐゴシック"/>
              </a:rPr>
              <a:t>»: Vorwiegend Unterricht an der PH-VS, Praktika (5 + 8 Wochen) in einer Klasse mit Klassenlehrperson (Praktikumslehrperson) (59 Personen);</a:t>
            </a:r>
          </a:p>
        </p:txBody>
      </p:sp>
    </p:spTree>
    <p:extLst>
      <p:ext uri="{BB962C8B-B14F-4D97-AF65-F5344CB8AC3E}">
        <p14:creationId xmlns:p14="http://schemas.microsoft.com/office/powerpoint/2010/main" val="987553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34F72-25C9-8F40-233A-9BEAB4408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16D9B0-E32F-28F7-9235-3D50FCB8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Ergebnisse: Vorabinformationen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C451BE6-6C47-0085-A834-F82B9242FD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90" y="1111844"/>
            <a:ext cx="8457908" cy="3006329"/>
          </a:xfrm>
        </p:spPr>
        <p:txBody>
          <a:bodyPr lIns="91440" tIns="45720" rIns="91440" bIns="45720" anchor="t"/>
          <a:lstStyle/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 sz="1700">
                <a:ea typeface="ＭＳ Ｐゴシック"/>
              </a:rPr>
              <a:t>GLOBAL: Die Ergebnisse werden einmal aggregiert über </a:t>
            </a:r>
            <a:r>
              <a:rPr lang="de-CH" sz="1700" b="1">
                <a:ea typeface="ＭＳ Ｐゴシック"/>
              </a:rPr>
              <a:t>alle</a:t>
            </a:r>
            <a:r>
              <a:rPr lang="de-CH" sz="1700">
                <a:ea typeface="ＭＳ Ｐゴシック"/>
              </a:rPr>
              <a:t> teilnehmenden Studierenden hinweg analysiert;</a:t>
            </a:r>
            <a:endParaRPr lang="en-US"/>
          </a:p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 sz="1700">
                <a:ea typeface="ＭＳ Ｐゴシック"/>
              </a:rPr>
              <a:t>TRAD / EMPLOI: Die Analyse findet differenziert nach den beiden Ausbildungsmodalitäten </a:t>
            </a:r>
            <a:r>
              <a:rPr lang="de-CH" sz="1700" b="1">
                <a:ea typeface="ＭＳ Ｐゴシック"/>
              </a:rPr>
              <a:t>traditionelles Praktikum </a:t>
            </a:r>
            <a:r>
              <a:rPr lang="de-CH" sz="1700">
                <a:ea typeface="ＭＳ Ｐゴシック"/>
              </a:rPr>
              <a:t>sowie </a:t>
            </a:r>
            <a:r>
              <a:rPr lang="de-CH" sz="1700" b="1">
                <a:ea typeface="ＭＳ Ｐゴシック"/>
              </a:rPr>
              <a:t>in Anstellung </a:t>
            </a:r>
            <a:r>
              <a:rPr lang="de-CH" sz="1700">
                <a:ea typeface="ＭＳ Ｐゴシック"/>
              </a:rPr>
              <a:t>statt;</a:t>
            </a:r>
            <a:endParaRPr lang="de-CH"/>
          </a:p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 sz="1700" b="1">
                <a:ea typeface="ＭＳ Ｐゴシック"/>
              </a:rPr>
              <a:t>Fokus St-Maurice</a:t>
            </a:r>
            <a:r>
              <a:rPr lang="de-CH" sz="1700">
                <a:ea typeface="ＭＳ Ｐゴシック"/>
              </a:rPr>
              <a:t>: bedingt durch die unterschiedlichen Rücklaufquoten und durch die sich unterscheidenden Modalitäten zwischen dem Langzeitpraktikum am Standort Brig und den Praktika 5 und 6 am Standort St-Maurice, liegt der Fokus der Auswertung auf dem frankophonen Standort;</a:t>
            </a:r>
            <a:endParaRPr lang="de-CH"/>
          </a:p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 sz="1700" b="1">
                <a:ea typeface="ＭＳ Ｐゴシック"/>
              </a:rPr>
              <a:t>Deskriptive Auswertung</a:t>
            </a:r>
            <a:r>
              <a:rPr lang="de-CH" sz="1700">
                <a:ea typeface="ＭＳ Ｐゴシック"/>
              </a:rPr>
              <a:t>: die geringe Stichprobengrösse und die Variabilität der Daten lässt keine weiteren statistischen Auswertungen zu;</a:t>
            </a:r>
          </a:p>
          <a:p>
            <a:pPr marL="250190" indent="-250190">
              <a:spcBef>
                <a:spcPts val="0"/>
              </a:spcBef>
              <a:spcAft>
                <a:spcPts val="600"/>
              </a:spcAft>
            </a:pPr>
            <a:r>
              <a:rPr lang="de-CH" sz="1700" b="1">
                <a:ea typeface="ＭＳ Ｐゴシック"/>
              </a:rPr>
              <a:t>Erhebungszeitpunkte</a:t>
            </a:r>
            <a:r>
              <a:rPr lang="de-CH" sz="1700">
                <a:ea typeface="ＭＳ Ｐゴシック"/>
              </a:rPr>
              <a:t>: die Datenerhebung fand an drei aufeinanderfolgenden Zeitpunkten statt, die Ergebnispräsentation beschränkt sich auf T1 + T3.</a:t>
            </a:r>
            <a:endParaRPr lang="en-US"/>
          </a:p>
          <a:p>
            <a:endParaRPr lang="de-CH" sz="1800"/>
          </a:p>
        </p:txBody>
      </p:sp>
      <p:pic>
        <p:nvPicPr>
          <p:cNvPr id="3074" name="Picture 2" descr="Textfeld 1, Textfeld">
            <a:extLst>
              <a:ext uri="{FF2B5EF4-FFF2-40B4-BE49-F238E27FC236}">
                <a16:creationId xmlns:a16="http://schemas.microsoft.com/office/drawing/2014/main" id="{104B8B82-8DB0-49FB-81DE-012901E14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" y="-1279525"/>
            <a:ext cx="3057525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056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E5F7F9D7-459B-BD9B-F4E5-00184C6D61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66604" y="1247582"/>
            <a:ext cx="3782305" cy="3087754"/>
          </a:xfrm>
        </p:spPr>
        <p:txBody>
          <a:bodyPr/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e-CH" sz="150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e-CH" sz="150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endParaRPr lang="de-CH" sz="1500"/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de-CH" sz="1500"/>
              <a:t>Vergleich der Mittelwerte über die fünf Kompetenzdomänen hinweg;                                                                für alle teilnehmenden Studierenden                             aus Brig und St-Maurice zu den beiden Zeitpunkten T1 und T3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D839134-5703-1475-2E88-ED62FBE86F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141D184E-DDC5-C619-2304-8FCE8D610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Ergebnisse: GLOBAL SEK T1 + T3</a:t>
            </a:r>
          </a:p>
        </p:txBody>
      </p:sp>
      <p:graphicFrame>
        <p:nvGraphicFramePr>
          <p:cNvPr id="7" name="Diagramm 6">
            <a:extLst>
              <a:ext uri="{FF2B5EF4-FFF2-40B4-BE49-F238E27FC236}">
                <a16:creationId xmlns:a16="http://schemas.microsoft.com/office/drawing/2014/main" id="{9202BC26-1605-63B8-A082-42162E2305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4763027"/>
              </p:ext>
            </p:extLst>
          </p:nvPr>
        </p:nvGraphicFramePr>
        <p:xfrm>
          <a:off x="2937235" y="1054909"/>
          <a:ext cx="5874362" cy="3682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38367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D7B15E3-2367-104B-E999-DF741CDD3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270639-C9ED-3A36-8C76-F22E96C5507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1800" b="1"/>
              <a:t>Selbstmanagement  </a:t>
            </a:r>
          </a:p>
          <a:p>
            <a:pPr marL="0" indent="0">
              <a:buNone/>
            </a:pPr>
            <a:r>
              <a:rPr lang="de-CH" sz="1800"/>
              <a:t>Die globale Auswertung der Kompetenzdomäne SELF zeigt für die gesamten Studierenden zum Zeitpunkt T1 eine Summe von 16.37. </a:t>
            </a:r>
          </a:p>
          <a:p>
            <a:pPr marL="0" indent="0">
              <a:buNone/>
            </a:pPr>
            <a:r>
              <a:rPr lang="de-CH" sz="1800"/>
              <a:t>Die zweite Selbsteinschätzung (T2) fällt mit 17.39 höher aus und </a:t>
            </a:r>
          </a:p>
          <a:p>
            <a:pPr marL="0" indent="0">
              <a:buNone/>
            </a:pPr>
            <a:r>
              <a:rPr lang="de-CH" sz="1800"/>
              <a:t>steigt dann bis T3 noch etwas weiter an auf einen Wert von 17.41.</a:t>
            </a:r>
          </a:p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09F4D9A-F38E-B71E-A1FC-DDBA63946F9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9FF4E9-14C6-6F8A-D98D-3D5FA8CA0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 SEK SELF</a:t>
            </a:r>
          </a:p>
        </p:txBody>
      </p:sp>
      <p:pic>
        <p:nvPicPr>
          <p:cNvPr id="3075" name="Picture 3" descr="Une image contenant texte, ligne, Tracé, diagramme&#10;&#10;Le contenu généré par l’IA peut être incorrect.">
            <a:extLst>
              <a:ext uri="{FF2B5EF4-FFF2-40B4-BE49-F238E27FC236}">
                <a16:creationId xmlns:a16="http://schemas.microsoft.com/office/drawing/2014/main" id="{9BE1BE33-79E4-6F2D-2C26-C07A0FAB3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92" y="1352084"/>
            <a:ext cx="3528861" cy="308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5686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B09B009-5B5F-76A6-93B9-AB1BD830D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651959-C9B8-C795-30A5-4DEE9D1FC85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1800" b="1"/>
              <a:t>Soziales Engagement </a:t>
            </a:r>
          </a:p>
          <a:p>
            <a:pPr marL="0" indent="0">
              <a:buNone/>
            </a:pPr>
            <a:r>
              <a:rPr lang="de-CH" sz="1800"/>
              <a:t>Die Gesamtbetrachtung der Kompetenzdomäne SOZ zeigt zum ersten Erhebungszeitpunkt T1 eine Summe von 15, </a:t>
            </a:r>
          </a:p>
          <a:p>
            <a:pPr marL="0" indent="0">
              <a:buNone/>
            </a:pPr>
            <a:r>
              <a:rPr lang="de-CH" sz="1800"/>
              <a:t>die zweite Selbsteinschätzung (T2) fällt etwas tiefer aus (14.66) </a:t>
            </a:r>
          </a:p>
          <a:p>
            <a:pPr marL="0" indent="0">
              <a:buNone/>
            </a:pPr>
            <a:r>
              <a:rPr lang="de-CH" sz="1800"/>
              <a:t>und steigt dann bis zum Messzeitpunkt T3 wieder auf einen Wert von 15.17 an.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84AF818-E48E-88BC-21CF-A8699232806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BC34DBC-1B3C-0B32-442E-2A1D88583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 SEK SOZ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9DBB8B6-4EF8-5514-4284-B1FCDC684C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93" y="1352085"/>
            <a:ext cx="3557093" cy="308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772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86CC61C-4DA0-4B3F-EB1B-B9A0B5746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0F1BAEB-9CC4-FF43-7CB0-864B8A81FB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1800" b="1"/>
              <a:t>Kooperation  </a:t>
            </a:r>
            <a:endParaRPr lang="de-CH" sz="1800"/>
          </a:p>
          <a:p>
            <a:pPr marL="0" indent="0">
              <a:buNone/>
            </a:pPr>
            <a:r>
              <a:rPr lang="de-CH" sz="1800"/>
              <a:t>Die globale Betrachtung der Kompetenzdomäne COOP zeigt einen kontinuierlichen Anstieg über die drei Messzeitpunkte hinweg. </a:t>
            </a:r>
          </a:p>
          <a:p>
            <a:pPr marL="0" indent="0">
              <a:buNone/>
            </a:pPr>
            <a:r>
              <a:rPr lang="de-CH" sz="1800"/>
              <a:t>Beginnend mit einem Summerwert von 17.53 </a:t>
            </a:r>
          </a:p>
          <a:p>
            <a:pPr marL="0" indent="0">
              <a:buNone/>
            </a:pPr>
            <a:r>
              <a:rPr lang="de-CH" sz="1800"/>
              <a:t>steigt er an auf 17.82 (T2) und </a:t>
            </a:r>
          </a:p>
          <a:p>
            <a:pPr marL="0" indent="0">
              <a:buNone/>
            </a:pPr>
            <a:r>
              <a:rPr lang="de-CH" sz="1800"/>
              <a:t>endet bei einem Wert von 18.03 (T3). 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2CC3637-ACB1-4FCC-EFD6-3C71E43C513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9F051D-8B17-5250-EEE5-920909DF6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 SEK COOP</a:t>
            </a:r>
          </a:p>
        </p:txBody>
      </p:sp>
      <p:pic>
        <p:nvPicPr>
          <p:cNvPr id="5123" name="Picture 3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486D8076-5A72-E018-8D91-3AAEA81B6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92" y="1352085"/>
            <a:ext cx="3584933" cy="308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5286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D4D557D-4BEE-D824-3B92-067D29A7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9CD6054-CE0A-4703-31FC-EE57081203D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1800" b="1"/>
              <a:t>Emotionale Belastbarkeit  </a:t>
            </a:r>
            <a:endParaRPr lang="de-CH" sz="1800"/>
          </a:p>
          <a:p>
            <a:pPr marL="0" indent="0">
              <a:buNone/>
            </a:pPr>
            <a:r>
              <a:rPr lang="de-CH" sz="1800"/>
              <a:t>Die globale Betrachtung der Kompetenzdomäne EMO für die gesamten Studierenden zeigt zu Beginn des dritten Ausbildungsjahres (T1) einen Summenwert von 14.98 (T1). </a:t>
            </a:r>
          </a:p>
          <a:p>
            <a:pPr marL="0" indent="0">
              <a:buNone/>
            </a:pPr>
            <a:r>
              <a:rPr lang="de-CH" sz="1800"/>
              <a:t>Die zweite Selbsteinschätzung steigt auf einen Wert von 15.42 </a:t>
            </a:r>
          </a:p>
          <a:p>
            <a:pPr marL="0" indent="0">
              <a:buNone/>
            </a:pPr>
            <a:r>
              <a:rPr lang="de-CH" sz="1800"/>
              <a:t>und sinkt dann zum dritten Messzeitpunkt T3 auf einen Wert von 15.1 ab. 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E24B28E-4FD9-60D5-8DAA-B2002FDDA46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AF6791-3C35-B07A-0C66-9EE016FE1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 SEK EMO</a:t>
            </a:r>
          </a:p>
        </p:txBody>
      </p:sp>
      <p:pic>
        <p:nvPicPr>
          <p:cNvPr id="6147" name="Picture 3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39B268DB-3328-F61A-55E4-739D1BC50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93" y="1352085"/>
            <a:ext cx="3597072" cy="3087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050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FFCFB1D-FACD-2872-9C85-884734B39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BA03512-DACA-B62B-AC62-B4C7F91302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sz="1800" b="1"/>
              <a:t>Innovation  </a:t>
            </a:r>
            <a:endParaRPr lang="de-CH" sz="1800"/>
          </a:p>
          <a:p>
            <a:pPr marL="0" indent="0">
              <a:buNone/>
            </a:pPr>
            <a:r>
              <a:rPr lang="de-CH" sz="1800"/>
              <a:t>Die Globalbetrachtung der Kompetenzdomäne INNO zeigt einen kontinuierlichen Anstieg über die drei Messzeitpunkte hinweg.</a:t>
            </a:r>
          </a:p>
          <a:p>
            <a:pPr marL="0" indent="0">
              <a:buNone/>
            </a:pPr>
            <a:r>
              <a:rPr lang="de-CH" sz="1800"/>
              <a:t>Beginnend mit einem durchschnittlichen Summerwert von 14.76, </a:t>
            </a:r>
          </a:p>
          <a:p>
            <a:pPr marL="0" indent="0">
              <a:buNone/>
            </a:pPr>
            <a:r>
              <a:rPr lang="de-CH" sz="1800"/>
              <a:t>steigen im Verlauf die Werte weiter an, auf 15.37 beim zweiten Zeitpunkt (T2)</a:t>
            </a:r>
          </a:p>
          <a:p>
            <a:pPr marL="0" indent="0">
              <a:buNone/>
            </a:pPr>
            <a:r>
              <a:rPr lang="de-CH" sz="1800"/>
              <a:t>und bei T3 bei einem durchschnittlichen Wert von 15.69. 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6B8525-EC59-76E4-9139-D1D1CD6D577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E05E29D-0C75-D39E-F161-1F1089577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 SEK INNO</a:t>
            </a:r>
          </a:p>
        </p:txBody>
      </p:sp>
      <p:pic>
        <p:nvPicPr>
          <p:cNvPr id="7171" name="Picture 3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B72C3B50-194D-E88A-D0FB-56762CADD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92" y="1352084"/>
            <a:ext cx="3571053" cy="308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2801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30D51-EC5F-E16D-750D-3AB22D3D6A3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C21C2C-E204-3DC5-FBA0-6B0F8C74157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AA13A6-0543-6250-9AF3-2FCAEEE81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Figure 4">
            <a:extLst>
              <a:ext uri="{FF2B5EF4-FFF2-40B4-BE49-F238E27FC236}">
                <a16:creationId xmlns:a16="http://schemas.microsoft.com/office/drawing/2014/main" id="{999B5455-0A30-19A3-1FE8-91815226C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112" y="-1690"/>
            <a:ext cx="7448550" cy="49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4946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ED4FE-C9FE-40A9-48FC-80F08F3EA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15134F66-D8C9-303F-9C7B-BC19B4DE0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Ergebnisse: </a:t>
            </a:r>
            <a:r>
              <a:rPr lang="de-CH" dirty="0" err="1"/>
              <a:t>StM</a:t>
            </a:r>
            <a:r>
              <a:rPr lang="de-CH" dirty="0"/>
              <a:t> TRAD / EMPLOI SEK T1+T3</a:t>
            </a:r>
          </a:p>
        </p:txBody>
      </p:sp>
      <p:sp>
        <p:nvSpPr>
          <p:cNvPr id="2" name="Textplatzhalter 1">
            <a:extLst>
              <a:ext uri="{FF2B5EF4-FFF2-40B4-BE49-F238E27FC236}">
                <a16:creationId xmlns:a16="http://schemas.microsoft.com/office/drawing/2014/main" id="{4B0B0193-131F-A6B4-ED72-35D2BD9B64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3691" y="1169298"/>
            <a:ext cx="8457908" cy="3006329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de-CH" sz="1600">
                <a:ea typeface="ＭＳ Ｐゴシック"/>
              </a:rPr>
              <a:t>Insgesamt ausgewogene und positive Entwicklung bei allen fünf Domänen bis Ende Studienjahr; </a:t>
            </a:r>
            <a:endParaRPr lang="de-CH" sz="1600"/>
          </a:p>
          <a:p>
            <a:pPr marL="0" indent="0">
              <a:buNone/>
            </a:pPr>
            <a:r>
              <a:rPr lang="de-CH" sz="1600">
                <a:ea typeface="ＭＳ Ｐゴシック"/>
              </a:rPr>
              <a:t>SELF; COOP; INNO stärker ausgeprägt bei TRAD (T3);</a:t>
            </a:r>
            <a:endParaRPr lang="de-CH" sz="1600"/>
          </a:p>
          <a:p>
            <a:pPr marL="0" indent="0">
              <a:buNone/>
            </a:pPr>
            <a:r>
              <a:rPr lang="de-CH" sz="1600">
                <a:ea typeface="ＭＳ Ｐゴシック"/>
              </a:rPr>
              <a:t>SOC; EMO stärker ausgeprägt bei EMPLOI (T3);</a:t>
            </a:r>
            <a:endParaRPr lang="de-CH" sz="1600"/>
          </a:p>
          <a:p>
            <a:pPr marL="0" indent="0">
              <a:buNone/>
            </a:pPr>
            <a:endParaRPr lang="de-CH" sz="1600"/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804D73F3-7379-256F-244F-FC9F39729E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1895572"/>
              </p:ext>
            </p:extLst>
          </p:nvPr>
        </p:nvGraphicFramePr>
        <p:xfrm>
          <a:off x="273772" y="2117025"/>
          <a:ext cx="4308870" cy="269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Diagramm 11">
            <a:extLst>
              <a:ext uri="{FF2B5EF4-FFF2-40B4-BE49-F238E27FC236}">
                <a16:creationId xmlns:a16="http://schemas.microsoft.com/office/drawing/2014/main" id="{DDF5E57F-904F-C46D-CEEA-69B9A0A31E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0453365"/>
              </p:ext>
            </p:extLst>
          </p:nvPr>
        </p:nvGraphicFramePr>
        <p:xfrm>
          <a:off x="4731328" y="2117025"/>
          <a:ext cx="4058983" cy="269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5265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00F142AE-3FB2-BAD3-38F9-0E1625EF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FE7943-7DF6-A4A3-B271-598CCD1508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691" y="1352085"/>
            <a:ext cx="4375348" cy="3087754"/>
          </a:xfrm>
        </p:spPr>
        <p:txBody>
          <a:bodyPr/>
          <a:lstStyle/>
          <a:p>
            <a:pPr marL="213990" indent="-213990"/>
            <a:r>
              <a:rPr lang="de-CH" sz="1800">
                <a:ea typeface="ＭＳ Ｐゴシック"/>
              </a:rPr>
              <a:t>Fähigkeiten im Bereich Selbstmanagement (SELF) entwickeln sich positiv für alle Studierenden im Verlauf des Studiums; </a:t>
            </a:r>
          </a:p>
          <a:p>
            <a:pPr marL="213990" indent="-213990"/>
            <a:r>
              <a:rPr lang="de-CH" sz="1800">
                <a:ea typeface="ＭＳ Ｐゴシック"/>
              </a:rPr>
              <a:t>Die Gruppe TRAD beginnt jedoch auf einem höheren Niveau als die Mitstudierenden im Dispositiv EMPLOI; </a:t>
            </a:r>
          </a:p>
          <a:p>
            <a:pPr marL="213990" indent="-213990"/>
            <a:r>
              <a:rPr lang="de-CH" sz="1800">
                <a:ea typeface="ＭＳ Ｐゴシック"/>
              </a:rPr>
              <a:t>Ein Unterschied, der sich über das gesamt Jahr beobachten lässt. 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02AFD5C-39BB-9CDB-E9F3-320A72889C8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C753E2-CB46-33D2-655F-9450BAA3F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 SELF DISPO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58FAFC6-CFE9-B9CC-5318-C0E1D4996D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8"/>
          <a:stretch>
            <a:fillRect/>
          </a:stretch>
        </p:blipFill>
        <p:spPr>
          <a:xfrm>
            <a:off x="5216685" y="516142"/>
            <a:ext cx="3594912" cy="4098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341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0C8CFD-63ED-9C4F-CCE7-31B7BAEDAB6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691" y="1299333"/>
            <a:ext cx="4205227" cy="3140507"/>
          </a:xfrm>
        </p:spPr>
        <p:txBody>
          <a:bodyPr/>
          <a:lstStyle/>
          <a:p>
            <a:pPr marL="213990" indent="-213990"/>
            <a:r>
              <a:rPr lang="de-CH" sz="1800">
                <a:ea typeface="ＭＳ Ｐゴシック"/>
              </a:rPr>
              <a:t>Die Analyse des sozialen Engagements (SOC) zeigt über die drei Messzeitpunkt eine höhere Einschätzung der Studierenden EMPLOI die zwar Zeitpunkt T2 abnimmt und dann wiederum ansteigt;</a:t>
            </a:r>
            <a:endParaRPr lang="en-US" sz="1800">
              <a:ea typeface="ＭＳ Ｐゴシック"/>
            </a:endParaRPr>
          </a:p>
          <a:p>
            <a:pPr marL="213990" indent="-213990"/>
            <a:r>
              <a:rPr lang="de-CH" sz="1800">
                <a:ea typeface="ＭＳ Ｐゴシック"/>
              </a:rPr>
              <a:t>Studierende im TRAD System schätzen diese Kompetenz tiefer ein und das Niveau verbleibt im Verlauf auch tief.  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5E1F686D-2851-A9F2-9D4C-93136F10865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E8500293-4655-BE4D-50A6-06BFD8E1D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de-CH">
                <a:ea typeface="ＭＳ Ｐゴシック"/>
              </a:rPr>
              <a:t>Ergebnisse SEK SOZ</a:t>
            </a:r>
            <a:endParaRPr lang="de-CH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035C33D-F8E9-703E-57FB-48BEDF11CB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972"/>
          <a:stretch>
            <a:fillRect/>
          </a:stretch>
        </p:blipFill>
        <p:spPr>
          <a:xfrm>
            <a:off x="4780237" y="8569"/>
            <a:ext cx="4027657" cy="466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04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16C9BD9-3CDE-9763-E79D-C3877CD0B16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691" y="1352085"/>
            <a:ext cx="4339754" cy="3087754"/>
          </a:xfrm>
        </p:spPr>
        <p:txBody>
          <a:bodyPr/>
          <a:lstStyle/>
          <a:p>
            <a:pPr marL="213990" indent="-213990"/>
            <a:r>
              <a:rPr lang="de-CH" sz="1800">
                <a:ea typeface="ＭＳ Ｐゴシック"/>
              </a:rPr>
              <a:t>Die sozial-emotionale Verhaltenskompetenz im Bereich Kooperation (COOP) zeigt für beide Dispositive eine parallele Entwicklung </a:t>
            </a:r>
            <a:endParaRPr lang="en-US">
              <a:ea typeface="ＭＳ Ｐゴシック"/>
            </a:endParaRPr>
          </a:p>
          <a:p>
            <a:pPr marL="213990" indent="-213990"/>
            <a:r>
              <a:rPr lang="de-CH" sz="1800">
                <a:ea typeface="ＭＳ Ｐゴシック"/>
              </a:rPr>
              <a:t>wobei die Einschätzungen der Studierenden im Ausbildungsdispositiv TRAD durchgehend höher ausfallen;</a:t>
            </a:r>
          </a:p>
          <a:p>
            <a:pPr marL="213990" indent="-213990"/>
            <a:r>
              <a:rPr lang="de-CH" sz="1800"/>
              <a:t>das Niveau entwickelt sich im Laufe des Jahres bei beiden Studierendengruppen positiv und ist besonders am Ende des Studienjahres ausgeprägt;</a:t>
            </a:r>
          </a:p>
          <a:p>
            <a:endParaRPr lang="de-CH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50698FA-4AC3-ADCD-D9B3-0C516C95743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5075010-DB76-ECF7-DACF-92B91F7CA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Ergebnisse: SEK COOP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9F97184-E950-F086-2CFA-7C75C3C596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40"/>
          <a:stretch>
            <a:fillRect/>
          </a:stretch>
        </p:blipFill>
        <p:spPr>
          <a:xfrm>
            <a:off x="5025912" y="399081"/>
            <a:ext cx="3785686" cy="4269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452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2099724-DB87-773D-CA58-615E9AC030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691" y="1352085"/>
            <a:ext cx="4406662" cy="3087754"/>
          </a:xfrm>
        </p:spPr>
        <p:txBody>
          <a:bodyPr/>
          <a:lstStyle/>
          <a:p>
            <a:pPr marL="213990" indent="-213990"/>
            <a:r>
              <a:rPr lang="de-CH" sz="1800">
                <a:ea typeface="ＭＳ Ｐゴシック"/>
              </a:rPr>
              <a:t>Bei der emotionalen Resilienz (EMO) zeigt sich zwischen den beiden Dispositiven ein unterschiedlicher Trend;</a:t>
            </a:r>
            <a:endParaRPr lang="en-US">
              <a:ea typeface="ＭＳ Ｐゴシック"/>
            </a:endParaRPr>
          </a:p>
          <a:p>
            <a:pPr marL="213990" indent="-213990"/>
            <a:r>
              <a:rPr lang="de-CH" sz="1800"/>
              <a:t>die im System TRAD erhobenen Daten zeigen einen stetigen Rückgang über das Studienjahr hinweg; die Studierenden nehmen in diesem Zeitraum einen Verlust ihrer emotionalen Resilienz wahr;</a:t>
            </a:r>
          </a:p>
          <a:p>
            <a:pPr marL="213990" indent="-213990"/>
            <a:r>
              <a:rPr lang="de-CH" sz="1800">
                <a:ea typeface="ＭＳ Ｐゴシック"/>
              </a:rPr>
              <a:t>die Daten der Personen in EMPLOI steigen von T1 zu T3 an, trotz eines leichten Rückgangs zwischen T2 und T3;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CCA3F41-27FF-6B2C-0E46-B1E15781D7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F08C003-EB2B-98A7-A473-15BCB3422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 SEK EMO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A5C81A9-D83E-385A-BEF7-8779591D91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124"/>
          <a:stretch>
            <a:fillRect/>
          </a:stretch>
        </p:blipFill>
        <p:spPr>
          <a:xfrm>
            <a:off x="4936083" y="434292"/>
            <a:ext cx="3748408" cy="427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248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36DB609-EC83-0415-9F93-74E5092205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53691" y="1352085"/>
            <a:ext cx="4308236" cy="3087754"/>
          </a:xfrm>
        </p:spPr>
        <p:txBody>
          <a:bodyPr/>
          <a:lstStyle/>
          <a:p>
            <a:pPr marL="213990" indent="-213990"/>
            <a:r>
              <a:rPr lang="de-CH" sz="1800">
                <a:ea typeface="ＭＳ Ｐゴシック"/>
              </a:rPr>
              <a:t>die Entwicklung der Verhaltenskompetenz Innovation (INNO) variiert je nach betrachtetem Ausbildungsdispositiv;</a:t>
            </a:r>
            <a:endParaRPr lang="en-US"/>
          </a:p>
          <a:p>
            <a:pPr marL="213990" indent="-213990"/>
            <a:r>
              <a:rPr lang="de-CH" sz="1800">
                <a:ea typeface="ＭＳ Ｐゴシック"/>
              </a:rPr>
              <a:t>die Studierenden im System TRAD schätzen diese Kompetenz zu Beginn niedriger ein, steigern sich aber kontinuierlich während dem fünften und sechsten Semester;</a:t>
            </a:r>
          </a:p>
          <a:p>
            <a:pPr marL="213990" indent="-213990"/>
            <a:r>
              <a:rPr lang="de-CH" sz="1800">
                <a:ea typeface="ＭＳ Ｐゴシック"/>
              </a:rPr>
              <a:t>im Gegensatz dazu ist das von den Studierenden EMPLOI wahrgenommene Niveau zu Beginn des dritten Schuljahres höher, sinkt dann ab und steigt dann wieder auf das Anfangsniveau an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DBC44822-6794-B012-E1B3-3B56721AC60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1120CBCA-FC71-D7F1-1A32-6149AF276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Ergebnisse SEK INNO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34B0C5D-C942-D3F2-8348-093D3F1B88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451"/>
          <a:stretch>
            <a:fillRect/>
          </a:stretch>
        </p:blipFill>
        <p:spPr>
          <a:xfrm>
            <a:off x="5116071" y="449225"/>
            <a:ext cx="3695526" cy="4219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132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31059B-37BA-1CAD-BE5E-9B51B67A3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de-CH">
                <a:ea typeface="ＭＳ Ｐゴシック"/>
              </a:rPr>
              <a:t>Zusammenfassende Erkenntnisse I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491CB6-2795-60E0-F547-02D230B893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pPr marL="250190" indent="-25019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000" dirty="0">
                <a:ea typeface="ＭＳ Ｐゴシック"/>
              </a:rPr>
              <a:t>Positive Entwicklung in beiden Ausbildungsmodellen;</a:t>
            </a:r>
          </a:p>
          <a:p>
            <a:pPr marL="250190" indent="-250190"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2000" dirty="0">
                <a:ea typeface="ＭＳ Ｐゴシック"/>
              </a:rPr>
              <a:t>Für das </a:t>
            </a:r>
            <a:r>
              <a:rPr lang="de-CH" sz="2000" b="1" dirty="0">
                <a:ea typeface="ＭＳ Ｐゴシック"/>
              </a:rPr>
              <a:t>praxisintegrierte Modell: </a:t>
            </a:r>
          </a:p>
          <a:p>
            <a:pPr marL="605137" lvl="1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000" dirty="0">
                <a:ea typeface="ＭＳ Ｐゴシック"/>
              </a:rPr>
              <a:t>positive Entwicklung sozial-emotionaler Verhaltenskompetenzen, die für den Einstieg in den Lehrberuf relevant sind;</a:t>
            </a:r>
          </a:p>
          <a:p>
            <a:pPr marL="605137" lvl="1" indent="-34290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000" dirty="0">
                <a:ea typeface="ＭＳ Ｐゴシック"/>
              </a:rPr>
              <a:t>Stärke des Modells: die Studierenden tauchen in reale Berufssituationen ein und werden direkt mit der Komplexität des Lehrberufs konfrontiert. </a:t>
            </a:r>
          </a:p>
          <a:p>
            <a:pPr marL="512445" lvl="1" indent="-250825">
              <a:buFont typeface="Courier New" pitchFamily="2" charset="2"/>
              <a:buChar char="o"/>
            </a:pPr>
            <a:endParaRPr lang="de-CH" sz="1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05778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E7C6A-E032-194F-A134-A61FF8998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C64382-30AE-686F-3BA7-FD8C4B8EC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/>
          <a:lstStyle/>
          <a:p>
            <a:r>
              <a:rPr lang="de-CH">
                <a:ea typeface="ＭＳ Ｐゴシック"/>
              </a:rPr>
              <a:t>Zusammenfassende Erkenntnisse II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7F67CE-EBC9-0C38-C4F5-C56F2DB45D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pPr>
              <a:spcBef>
                <a:spcPts val="0"/>
              </a:spcBef>
              <a:spcAft>
                <a:spcPts val="600"/>
              </a:spcAft>
              <a:buFont typeface="Symbol" panose="05050102010706020507" pitchFamily="18" charset="2"/>
              <a:buChar char="-"/>
            </a:pPr>
            <a:r>
              <a:rPr lang="de-CH" sz="1700" dirty="0">
                <a:cs typeface="Calibri"/>
              </a:rPr>
              <a:t>Einige beobachtete Trends geben wichtige Hinweise zur künftigen Umsetzung des </a:t>
            </a:r>
            <a:r>
              <a:rPr lang="de-CH" sz="1700" b="1" dirty="0">
                <a:cs typeface="Calibri"/>
              </a:rPr>
              <a:t>Dispositivs EMPLOI</a:t>
            </a:r>
            <a:r>
              <a:rPr lang="de-CH" sz="1700" dirty="0">
                <a:cs typeface="Calibri"/>
              </a:rPr>
              <a:t>:​</a:t>
            </a:r>
            <a:endParaRPr lang="en-US" sz="1700" dirty="0"/>
          </a:p>
          <a:p>
            <a:pPr marL="547352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1700" dirty="0">
                <a:ea typeface="ＭＳ Ｐゴシック"/>
                <a:cs typeface="Calibri"/>
              </a:rPr>
              <a:t>Begleitung beim Einstieg in die Praxis bereits zu Beginn des Studienjahres, um Verunsicherungen, Erschöpfung oder Destabilisierung zu vermeiden;​</a:t>
            </a:r>
          </a:p>
          <a:p>
            <a:pPr marL="547352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1700" dirty="0">
                <a:ea typeface="ＭＳ Ｐゴシック"/>
                <a:cs typeface="Calibri"/>
              </a:rPr>
              <a:t>Eine enge und differenzierte Begleitung, um das Gleichgewicht zwischen Praxis und Reflexion zu wahren;</a:t>
            </a:r>
          </a:p>
          <a:p>
            <a:pPr marL="547352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1700" dirty="0">
                <a:ea typeface="ＭＳ Ｐゴシック"/>
                <a:cs typeface="Calibri"/>
              </a:rPr>
              <a:t>Eine ausgewogene Verbindung von praktischer Tätigkeit mit Phasen der Reflexion und Analyse, um eine umfassende und nachhaltige Professionalisierung zu gewährleisten;​</a:t>
            </a:r>
          </a:p>
          <a:p>
            <a:pPr marL="547352" lvl="1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1700" dirty="0">
                <a:ea typeface="ＭＳ Ｐゴシック"/>
                <a:cs typeface="Calibri"/>
              </a:rPr>
              <a:t>Standardisierung und Individualisierung der Ausbildungswege: Berücksichtigung der akademischen Anforderungen und der beruflichen Realitäten.</a:t>
            </a:r>
          </a:p>
          <a:p>
            <a:pPr marL="261620" lvl="1" indent="0">
              <a:buNone/>
            </a:pPr>
            <a:endParaRPr lang="de-CH" sz="18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67121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10D1BA-C561-5033-99D6-46DE7001B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096" y="365514"/>
            <a:ext cx="8457908" cy="461394"/>
          </a:xfrm>
        </p:spPr>
        <p:txBody>
          <a:bodyPr/>
          <a:lstStyle/>
          <a:p>
            <a:r>
              <a:rPr lang="de-CH"/>
              <a:t>Bibliografie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E797E06-ED7D-308D-7233-EFDF221B877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096" y="872688"/>
            <a:ext cx="8685808" cy="3006329"/>
          </a:xfrm>
        </p:spPr>
        <p:txBody>
          <a:bodyPr lIns="91440" tIns="45720" rIns="91440" bIns="45720" anchor="t"/>
          <a:lstStyle/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1100">
                <a:ea typeface="ＭＳ Ｐゴシック"/>
                <a:cs typeface="Arial"/>
              </a:rPr>
              <a:t>Birenbaum, M., </a:t>
            </a:r>
            <a:r>
              <a:rPr lang="de-CH" sz="1100" err="1">
                <a:ea typeface="ＭＳ Ｐゴシック"/>
                <a:cs typeface="Arial"/>
              </a:rPr>
              <a:t>Kimron</a:t>
            </a:r>
            <a:r>
              <a:rPr lang="de-CH" sz="1100">
                <a:ea typeface="ＭＳ Ｐゴシック"/>
                <a:cs typeface="Arial"/>
              </a:rPr>
              <a:t>, H., &amp; Shilton, H. (2015). Classroom </a:t>
            </a:r>
            <a:r>
              <a:rPr lang="de-CH" sz="1100" err="1">
                <a:ea typeface="ＭＳ Ｐゴシック"/>
                <a:cs typeface="Arial"/>
              </a:rPr>
              <a:t>assessment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for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learning</a:t>
            </a:r>
            <a:r>
              <a:rPr lang="de-CH" sz="1100">
                <a:ea typeface="ＭＳ Ｐゴシック"/>
                <a:cs typeface="Arial"/>
              </a:rPr>
              <a:t>: The </a:t>
            </a:r>
            <a:r>
              <a:rPr lang="de-CH" sz="1100" err="1">
                <a:ea typeface="ＭＳ Ｐゴシック"/>
                <a:cs typeface="Arial"/>
              </a:rPr>
              <a:t>impact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of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student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involvement</a:t>
            </a:r>
            <a:r>
              <a:rPr lang="de-CH" sz="1100">
                <a:ea typeface="ＭＳ Ｐゴシック"/>
                <a:cs typeface="Arial"/>
              </a:rPr>
              <a:t> in </a:t>
            </a:r>
            <a:r>
              <a:rPr lang="de-CH" sz="1100" err="1">
                <a:ea typeface="ＭＳ Ｐゴシック"/>
                <a:cs typeface="Arial"/>
              </a:rPr>
              <a:t>assessment</a:t>
            </a:r>
            <a:r>
              <a:rPr lang="de-CH" sz="1100">
                <a:ea typeface="ＭＳ Ｐゴシック"/>
                <a:cs typeface="Arial"/>
              </a:rPr>
              <a:t> design and </a:t>
            </a:r>
            <a:r>
              <a:rPr lang="de-CH" sz="1100" err="1">
                <a:ea typeface="ＭＳ Ｐゴシック"/>
                <a:cs typeface="Arial"/>
              </a:rPr>
              <a:t>implementation</a:t>
            </a:r>
            <a:r>
              <a:rPr lang="de-CH" sz="1100">
                <a:ea typeface="ＭＳ Ｐゴシック"/>
                <a:cs typeface="Arial"/>
              </a:rPr>
              <a:t>. </a:t>
            </a:r>
            <a:r>
              <a:rPr lang="de-CH" sz="1100" i="1">
                <a:ea typeface="ＭＳ Ｐゴシック"/>
                <a:cs typeface="Arial"/>
              </a:rPr>
              <a:t>Studies in Educational Evaluation</a:t>
            </a:r>
            <a:r>
              <a:rPr lang="de-CH" sz="1100">
                <a:ea typeface="ＭＳ Ｐゴシック"/>
                <a:cs typeface="Arial"/>
              </a:rPr>
              <a:t>, 44, 26–35.</a:t>
            </a:r>
            <a:endParaRPr lang="en-US" sz="1100"/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100" err="1">
                <a:ea typeface="ＭＳ Ｐゴシック"/>
                <a:cs typeface="Arial"/>
              </a:rPr>
              <a:t>Chernyshenko</a:t>
            </a:r>
            <a:r>
              <a:rPr lang="en-US" sz="1100">
                <a:ea typeface="ＭＳ Ｐゴシック"/>
                <a:cs typeface="Arial"/>
              </a:rPr>
              <a:t>, O., M. Kankaraš and F. </a:t>
            </a:r>
            <a:r>
              <a:rPr lang="en-US" sz="1100" err="1">
                <a:ea typeface="ＭＳ Ｐゴシック"/>
                <a:cs typeface="Arial"/>
              </a:rPr>
              <a:t>Drasgow</a:t>
            </a:r>
            <a:r>
              <a:rPr lang="en-US" sz="1100">
                <a:ea typeface="ＭＳ Ｐゴシック"/>
                <a:cs typeface="Arial"/>
              </a:rPr>
              <a:t> (2018). Social and emotional skills for student success and wellbeing: Conceptual framework for the OECD study on social and emotional skills. </a:t>
            </a:r>
            <a:r>
              <a:rPr lang="en-US" sz="1100" i="1">
                <a:ea typeface="ＭＳ Ｐゴシック"/>
                <a:cs typeface="Arial"/>
              </a:rPr>
              <a:t>OECD Education Working Papers</a:t>
            </a:r>
            <a:r>
              <a:rPr lang="en-US" sz="1100">
                <a:ea typeface="ＭＳ Ｐゴシック"/>
                <a:cs typeface="Arial"/>
              </a:rPr>
              <a:t>, No. 173, OECD Publishing, Paris. http://dx.doi.org/10.1787/db1d8e59-en </a:t>
            </a:r>
            <a:endParaRPr lang="de-CH" sz="1100">
              <a:ea typeface="ＭＳ Ｐゴシック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1100">
                <a:ea typeface="ＭＳ Ｐゴシック"/>
                <a:cs typeface="Arial"/>
              </a:rPr>
              <a:t>Lajoie, D., &amp; Harel, M. (2019). </a:t>
            </a:r>
            <a:r>
              <a:rPr lang="de-CH" sz="1100" i="1" err="1">
                <a:ea typeface="ＭＳ Ｐゴシック"/>
                <a:cs typeface="Arial"/>
              </a:rPr>
              <a:t>L'évaluation</a:t>
            </a:r>
            <a:r>
              <a:rPr lang="de-CH" sz="1100" i="1">
                <a:ea typeface="ＭＳ Ｐゴシック"/>
                <a:cs typeface="Arial"/>
              </a:rPr>
              <a:t> et </a:t>
            </a:r>
            <a:r>
              <a:rPr lang="de-CH" sz="1100" i="1" err="1">
                <a:ea typeface="ＭＳ Ｐゴシック"/>
                <a:cs typeface="Arial"/>
              </a:rPr>
              <a:t>l'autonomie</a:t>
            </a:r>
            <a:r>
              <a:rPr lang="de-CH" sz="1100" i="1">
                <a:ea typeface="ＭＳ Ｐゴシック"/>
                <a:cs typeface="Arial"/>
              </a:rPr>
              <a:t> des </a:t>
            </a:r>
            <a:r>
              <a:rPr lang="de-CH" sz="1100" i="1" err="1">
                <a:ea typeface="ＭＳ Ｐゴシック"/>
                <a:cs typeface="Arial"/>
              </a:rPr>
              <a:t>étudiants</a:t>
            </a:r>
            <a:r>
              <a:rPr lang="de-CH" sz="1100" i="1">
                <a:ea typeface="ＭＳ Ｐゴシック"/>
                <a:cs typeface="Arial"/>
              </a:rPr>
              <a:t> : </a:t>
            </a:r>
            <a:r>
              <a:rPr lang="de-CH" sz="1100" i="1" err="1">
                <a:ea typeface="ＭＳ Ｐゴシック"/>
                <a:cs typeface="Arial"/>
              </a:rPr>
              <a:t>Approches</a:t>
            </a:r>
            <a:r>
              <a:rPr lang="de-CH" sz="1100" i="1">
                <a:ea typeface="ＭＳ Ｐゴシック"/>
                <a:cs typeface="Arial"/>
              </a:rPr>
              <a:t> et </a:t>
            </a:r>
            <a:r>
              <a:rPr lang="de-CH" sz="1100" i="1" err="1">
                <a:ea typeface="ＭＳ Ｐゴシック"/>
                <a:cs typeface="Arial"/>
              </a:rPr>
              <a:t>défis</a:t>
            </a:r>
            <a:r>
              <a:rPr lang="de-CH" sz="1100">
                <a:ea typeface="ＭＳ Ｐゴシック"/>
                <a:cs typeface="Arial"/>
              </a:rPr>
              <a:t>. Éditions AEF.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1100">
                <a:ea typeface="ＭＳ Ｐゴシック"/>
                <a:cs typeface="Arial"/>
              </a:rPr>
              <a:t>Lechner, C. (2022). </a:t>
            </a:r>
            <a:r>
              <a:rPr lang="de-CH" sz="1100" i="1">
                <a:ea typeface="ＭＳ Ｐゴシック"/>
                <a:cs typeface="Arial"/>
              </a:rPr>
              <a:t>Fachliche Kompetenz allein reicht nicht: Warum wir mehr Wert auf sozio-emotionale Kompetenzen legen sollten</a:t>
            </a:r>
            <a:r>
              <a:rPr lang="de-CH" sz="1100">
                <a:ea typeface="ＭＳ Ｐゴシック"/>
                <a:cs typeface="Arial"/>
              </a:rPr>
              <a:t>. Blogbeitrag Schatzkiste vom 14. September 2022, Zugriff am 1.12.2025 unter https://www.change-learning.de/2022/09/14/fachliche-kompetenz-allein-reicht-nicht-warum-wir-mehr-wert-auf-sozio-emotionale-kompetenzen-legen-sollten/ 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1100">
                <a:ea typeface="ＭＳ Ｐゴシック"/>
                <a:cs typeface="Arial"/>
              </a:rPr>
              <a:t>Lechner CM, Knopf T, Napolitano CM, Rammstedt B, Roberts BW, Soto CJ, Spengler M. The Behavioral, Emotional, and </a:t>
            </a:r>
            <a:r>
              <a:rPr lang="de-CH" sz="1100" err="1">
                <a:ea typeface="ＭＳ Ｐゴシック"/>
                <a:cs typeface="Arial"/>
              </a:rPr>
              <a:t>Social</a:t>
            </a:r>
            <a:r>
              <a:rPr lang="de-CH" sz="1100">
                <a:ea typeface="ＭＳ Ｐゴシック"/>
                <a:cs typeface="Arial"/>
              </a:rPr>
              <a:t> Skills </a:t>
            </a:r>
            <a:r>
              <a:rPr lang="de-CH" sz="1100" err="1">
                <a:ea typeface="ＭＳ Ｐゴシック"/>
                <a:cs typeface="Arial"/>
              </a:rPr>
              <a:t>Inventory</a:t>
            </a:r>
            <a:r>
              <a:rPr lang="de-CH" sz="1100">
                <a:ea typeface="ＭＳ Ｐゴシック"/>
                <a:cs typeface="Arial"/>
              </a:rPr>
              <a:t> (BESSI): </a:t>
            </a:r>
            <a:r>
              <a:rPr lang="de-CH" sz="1100" err="1">
                <a:ea typeface="ＭＳ Ｐゴシック"/>
                <a:cs typeface="Arial"/>
              </a:rPr>
              <a:t>Psychometric</a:t>
            </a:r>
            <a:r>
              <a:rPr lang="de-CH" sz="1100">
                <a:ea typeface="ＭＳ Ｐゴシック"/>
                <a:cs typeface="Arial"/>
              </a:rPr>
              <a:t> Properties </a:t>
            </a:r>
            <a:r>
              <a:rPr lang="de-CH" sz="1100" err="1">
                <a:ea typeface="ＭＳ Ｐゴシック"/>
                <a:cs typeface="Arial"/>
              </a:rPr>
              <a:t>of</a:t>
            </a:r>
            <a:r>
              <a:rPr lang="de-CH" sz="1100">
                <a:ea typeface="ＭＳ Ｐゴシック"/>
                <a:cs typeface="Arial"/>
              </a:rPr>
              <a:t> a German-Language Adaptation, Temporal </a:t>
            </a:r>
            <a:r>
              <a:rPr lang="de-CH" sz="1100" err="1">
                <a:ea typeface="ＭＳ Ｐゴシック"/>
                <a:cs typeface="Arial"/>
              </a:rPr>
              <a:t>Stabilities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of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the</a:t>
            </a:r>
            <a:r>
              <a:rPr lang="de-CH" sz="1100">
                <a:ea typeface="ＭＳ Ｐゴシック"/>
                <a:cs typeface="Arial"/>
              </a:rPr>
              <a:t> Skills, and </a:t>
            </a:r>
            <a:r>
              <a:rPr lang="de-CH" sz="1100" err="1">
                <a:ea typeface="ＭＳ Ｐゴシック"/>
                <a:cs typeface="Arial"/>
              </a:rPr>
              <a:t>Associations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with</a:t>
            </a:r>
            <a:r>
              <a:rPr lang="de-CH" sz="1100">
                <a:ea typeface="ＭＳ Ｐゴシック"/>
                <a:cs typeface="Arial"/>
              </a:rPr>
              <a:t> Personality and </a:t>
            </a:r>
            <a:r>
              <a:rPr lang="de-CH" sz="1100" err="1">
                <a:ea typeface="ＭＳ Ｐゴシック"/>
                <a:cs typeface="Arial"/>
              </a:rPr>
              <a:t>Intelligence</a:t>
            </a:r>
            <a:r>
              <a:rPr lang="de-CH" sz="1100">
                <a:ea typeface="ＭＳ Ｐゴシック"/>
                <a:cs typeface="Arial"/>
              </a:rPr>
              <a:t>. J </a:t>
            </a:r>
            <a:r>
              <a:rPr lang="de-CH" sz="1100" err="1">
                <a:ea typeface="ＭＳ Ｐゴシック"/>
                <a:cs typeface="Arial"/>
              </a:rPr>
              <a:t>Intell</a:t>
            </a:r>
            <a:r>
              <a:rPr lang="de-CH" sz="1100">
                <a:ea typeface="ＭＳ Ｐゴシック"/>
                <a:cs typeface="Arial"/>
              </a:rPr>
              <a:t>. 2022 Sep 5;10(3):63. </a:t>
            </a:r>
            <a:r>
              <a:rPr lang="de-CH" sz="1100" err="1">
                <a:ea typeface="ＭＳ Ｐゴシック"/>
                <a:cs typeface="Arial"/>
              </a:rPr>
              <a:t>doi</a:t>
            </a:r>
            <a:r>
              <a:rPr lang="de-CH" sz="1100">
                <a:ea typeface="ＭＳ Ｐゴシック"/>
                <a:cs typeface="Arial"/>
              </a:rPr>
              <a:t>: 10.3390/jintelligence10030063. PMID: 36135604; PMCID: PMC9503910.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100">
                <a:ea typeface="ＭＳ Ｐゴシック"/>
                <a:cs typeface="Arial"/>
              </a:rPr>
              <a:t>Mammadov, S. (2022). Big Five personality traits and academic performance: A meta-analysis. </a:t>
            </a:r>
            <a:r>
              <a:rPr lang="en-US" sz="1100" i="1">
                <a:ea typeface="ＭＳ Ｐゴシック"/>
                <a:cs typeface="Arial"/>
              </a:rPr>
              <a:t>Journal of Personality</a:t>
            </a:r>
            <a:r>
              <a:rPr lang="en-US" sz="1100">
                <a:ea typeface="ＭＳ Ｐゴシック"/>
                <a:cs typeface="Arial"/>
              </a:rPr>
              <a:t>, 90(2), 222–255. https://doi.org/10.1111/jopy.12663 </a:t>
            </a:r>
            <a:endParaRPr lang="de-CH" sz="1100">
              <a:ea typeface="ＭＳ Ｐゴシック"/>
              <a:cs typeface="Arial"/>
            </a:endParaRP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1100">
                <a:ea typeface="ＭＳ Ｐゴシック"/>
              </a:rPr>
              <a:t>Soto, Napolitano, Sewell, Yoon &amp; Roberts (2022). An Integrative Framework </a:t>
            </a:r>
            <a:r>
              <a:rPr lang="de-CH" sz="1100" err="1">
                <a:ea typeface="ＭＳ Ｐゴシック"/>
              </a:rPr>
              <a:t>for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Conceptualizing</a:t>
            </a:r>
            <a:r>
              <a:rPr lang="de-CH" sz="1100">
                <a:ea typeface="ＭＳ Ｐゴシック"/>
              </a:rPr>
              <a:t> and </a:t>
            </a:r>
            <a:r>
              <a:rPr lang="de-CH" sz="1100" err="1">
                <a:ea typeface="ＭＳ Ｐゴシック"/>
              </a:rPr>
              <a:t>Assessing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Social</a:t>
            </a:r>
            <a:r>
              <a:rPr lang="de-CH" sz="1100">
                <a:ea typeface="ＭＳ Ｐゴシック"/>
              </a:rPr>
              <a:t>, Emotional, and Behavioral Skills: The BESSI. Journal </a:t>
            </a:r>
            <a:r>
              <a:rPr lang="de-CH" sz="1100" err="1">
                <a:ea typeface="ＭＳ Ｐゴシック"/>
              </a:rPr>
              <a:t>of</a:t>
            </a:r>
            <a:r>
              <a:rPr lang="de-CH" sz="1100">
                <a:ea typeface="ＭＳ Ｐゴシック"/>
              </a:rPr>
              <a:t> Personality and </a:t>
            </a:r>
            <a:r>
              <a:rPr lang="de-CH" sz="1100" err="1">
                <a:ea typeface="ＭＳ Ｐゴシック"/>
              </a:rPr>
              <a:t>Social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Psychology</a:t>
            </a:r>
            <a:r>
              <a:rPr lang="de-CH" sz="1100">
                <a:ea typeface="ＭＳ Ｐゴシック"/>
              </a:rPr>
              <a:t>: Personality </a:t>
            </a:r>
            <a:r>
              <a:rPr lang="de-CH" sz="1100" err="1">
                <a:ea typeface="ＭＳ Ｐゴシック"/>
              </a:rPr>
              <a:t>Processes</a:t>
            </a:r>
            <a:r>
              <a:rPr lang="de-CH" sz="1100">
                <a:ea typeface="ＭＳ Ｐゴシック"/>
              </a:rPr>
              <a:t> and Individual </a:t>
            </a:r>
            <a:r>
              <a:rPr lang="de-CH" sz="1100" err="1">
                <a:ea typeface="ＭＳ Ｐゴシック"/>
              </a:rPr>
              <a:t>Differences</a:t>
            </a:r>
            <a:r>
              <a:rPr lang="de-CH" sz="1100">
                <a:ea typeface="ＭＳ Ｐゴシック"/>
              </a:rPr>
              <a:t>. 123 (1), S. 192-222.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1100">
                <a:ea typeface="ＭＳ Ｐゴシック"/>
              </a:rPr>
              <a:t>Tobola Couchepin, C. &amp; </a:t>
            </a:r>
            <a:r>
              <a:rPr lang="de-CH" sz="1100" err="1">
                <a:ea typeface="ＭＳ Ｐゴシック"/>
              </a:rPr>
              <a:t>Périsset</a:t>
            </a:r>
            <a:r>
              <a:rPr lang="de-CH" sz="1100">
                <a:ea typeface="ＭＳ Ｐゴシック"/>
              </a:rPr>
              <a:t> D. (2021). </a:t>
            </a:r>
            <a:r>
              <a:rPr lang="de-CH" sz="1100" err="1">
                <a:ea typeface="ＭＳ Ｐゴシック"/>
              </a:rPr>
              <a:t>L’évaluation</a:t>
            </a:r>
            <a:r>
              <a:rPr lang="de-CH" sz="1100">
                <a:ea typeface="ＭＳ Ｐゴシック"/>
              </a:rPr>
              <a:t> des </a:t>
            </a:r>
            <a:r>
              <a:rPr lang="de-CH" sz="1100" err="1">
                <a:ea typeface="ＭＳ Ｐゴシック"/>
              </a:rPr>
              <a:t>compétences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professionnelles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sur</a:t>
            </a:r>
            <a:r>
              <a:rPr lang="de-CH" sz="1100">
                <a:ea typeface="ＭＳ Ｐゴシック"/>
              </a:rPr>
              <a:t> le </a:t>
            </a:r>
            <a:r>
              <a:rPr lang="de-CH" sz="1100" err="1">
                <a:ea typeface="ＭＳ Ｐゴシック"/>
              </a:rPr>
              <a:t>terrain</a:t>
            </a:r>
            <a:r>
              <a:rPr lang="de-CH" sz="1100">
                <a:ea typeface="ＭＳ Ｐゴシック"/>
              </a:rPr>
              <a:t> : de la </a:t>
            </a:r>
            <a:r>
              <a:rPr lang="de-CH" sz="1100" err="1">
                <a:ea typeface="ＭＳ Ｐゴシック"/>
              </a:rPr>
              <a:t>formation</a:t>
            </a:r>
            <a:r>
              <a:rPr lang="de-CH" sz="1100">
                <a:ea typeface="ＭＳ Ｐゴシック"/>
              </a:rPr>
              <a:t> à la </a:t>
            </a:r>
            <a:r>
              <a:rPr lang="de-CH" sz="1100" err="1">
                <a:ea typeface="ＭＳ Ｐゴシック"/>
              </a:rPr>
              <a:t>certification</a:t>
            </a:r>
            <a:r>
              <a:rPr lang="de-CH" sz="1100">
                <a:ea typeface="ＭＳ Ｐゴシック"/>
              </a:rPr>
              <a:t>, </a:t>
            </a:r>
            <a:r>
              <a:rPr lang="de-CH" sz="1100" err="1">
                <a:ea typeface="ＭＳ Ｐゴシック"/>
              </a:rPr>
              <a:t>une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progressivité</a:t>
            </a:r>
            <a:r>
              <a:rPr lang="de-CH" sz="1100">
                <a:ea typeface="ＭＳ Ｐゴシック"/>
              </a:rPr>
              <a:t> à </a:t>
            </a:r>
            <a:r>
              <a:rPr lang="de-CH" sz="1100" err="1">
                <a:ea typeface="ＭＳ Ｐゴシック"/>
              </a:rPr>
              <a:t>interroger</a:t>
            </a:r>
            <a:r>
              <a:rPr lang="de-CH" sz="1100">
                <a:ea typeface="ＭＳ Ｐゴシック"/>
              </a:rPr>
              <a:t>. Formation et </a:t>
            </a:r>
            <a:r>
              <a:rPr lang="de-CH" sz="1100" err="1">
                <a:ea typeface="ＭＳ Ｐゴシック"/>
              </a:rPr>
              <a:t>pratiques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d’enseignement</a:t>
            </a:r>
            <a:r>
              <a:rPr lang="de-CH" sz="1100">
                <a:ea typeface="ＭＳ Ｐゴシック"/>
              </a:rPr>
              <a:t> en </a:t>
            </a:r>
            <a:r>
              <a:rPr lang="de-CH" sz="1100" err="1">
                <a:ea typeface="ＭＳ Ｐゴシック"/>
              </a:rPr>
              <a:t>question</a:t>
            </a:r>
            <a:r>
              <a:rPr lang="de-CH" sz="1100">
                <a:ea typeface="ＭＳ Ｐゴシック"/>
              </a:rPr>
              <a:t>, 27, 15-34. https://revuedeshep.ch/pdf/27/27-02-Tobola-Couchepin-Perisset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1100" err="1">
                <a:ea typeface="ＭＳ Ｐゴシック"/>
              </a:rPr>
              <a:t>Tosey</a:t>
            </a:r>
            <a:r>
              <a:rPr lang="de-CH" sz="1100">
                <a:ea typeface="ＭＳ Ｐゴシック"/>
              </a:rPr>
              <a:t>, P., Dhaliwal, S., &amp; Hassinen, J. (2015). The </a:t>
            </a:r>
            <a:r>
              <a:rPr lang="de-CH" sz="1100" err="1">
                <a:ea typeface="ＭＳ Ｐゴシック"/>
              </a:rPr>
              <a:t>Finnish</a:t>
            </a:r>
            <a:r>
              <a:rPr lang="de-CH" sz="1100">
                <a:ea typeface="ＭＳ Ｐゴシック"/>
              </a:rPr>
              <a:t> Team Academy </a:t>
            </a:r>
            <a:r>
              <a:rPr lang="de-CH" sz="1100" err="1">
                <a:ea typeface="ＭＳ Ｐゴシック"/>
              </a:rPr>
              <a:t>model</a:t>
            </a:r>
            <a:r>
              <a:rPr lang="de-CH" sz="1100">
                <a:ea typeface="ＭＳ Ｐゴシック"/>
              </a:rPr>
              <a:t>: </a:t>
            </a:r>
            <a:r>
              <a:rPr lang="de-CH" sz="1100" err="1">
                <a:ea typeface="ＭＳ Ｐゴシック"/>
              </a:rPr>
              <a:t>Implications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for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management</a:t>
            </a:r>
            <a:r>
              <a:rPr lang="de-CH" sz="1100">
                <a:ea typeface="ＭＳ Ｐゴシック"/>
              </a:rPr>
              <a:t> </a:t>
            </a:r>
            <a:r>
              <a:rPr lang="de-CH" sz="1100" err="1">
                <a:ea typeface="ＭＳ Ｐゴシック"/>
              </a:rPr>
              <a:t>education</a:t>
            </a:r>
            <a:r>
              <a:rPr lang="de-CH" sz="1100">
                <a:ea typeface="ＭＳ Ｐゴシック"/>
              </a:rPr>
              <a:t>. Management Learning, 46(2), 175‑194.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de-CH" sz="1100">
                <a:ea typeface="ＭＳ Ｐゴシック"/>
                <a:cs typeface="Arial"/>
              </a:rPr>
              <a:t>Zimmerman, B. J. (2002). </a:t>
            </a:r>
            <a:r>
              <a:rPr lang="de-CH" sz="1100" err="1">
                <a:ea typeface="ＭＳ Ｐゴシック"/>
                <a:cs typeface="Arial"/>
              </a:rPr>
              <a:t>Becoming</a:t>
            </a:r>
            <a:r>
              <a:rPr lang="de-CH" sz="1100">
                <a:ea typeface="ＭＳ Ｐゴシック"/>
                <a:cs typeface="Arial"/>
              </a:rPr>
              <a:t> a </a:t>
            </a:r>
            <a:r>
              <a:rPr lang="de-CH" sz="1100" err="1">
                <a:ea typeface="ＭＳ Ｐゴシック"/>
                <a:cs typeface="Arial"/>
              </a:rPr>
              <a:t>self-regulated</a:t>
            </a:r>
            <a:r>
              <a:rPr lang="de-CH" sz="1100">
                <a:ea typeface="ＭＳ Ｐゴシック"/>
                <a:cs typeface="Arial"/>
              </a:rPr>
              <a:t> </a:t>
            </a:r>
            <a:r>
              <a:rPr lang="de-CH" sz="1100" err="1">
                <a:ea typeface="ＭＳ Ｐゴシック"/>
                <a:cs typeface="Arial"/>
              </a:rPr>
              <a:t>learner</a:t>
            </a:r>
            <a:r>
              <a:rPr lang="de-CH" sz="1100">
                <a:ea typeface="ＭＳ Ｐゴシック"/>
                <a:cs typeface="Arial"/>
              </a:rPr>
              <a:t>: An </a:t>
            </a:r>
            <a:r>
              <a:rPr lang="de-CH" sz="1100" err="1">
                <a:ea typeface="ＭＳ Ｐゴシック"/>
                <a:cs typeface="Arial"/>
              </a:rPr>
              <a:t>overview</a:t>
            </a:r>
            <a:r>
              <a:rPr lang="de-CH" sz="1100">
                <a:ea typeface="ＭＳ Ｐゴシック"/>
                <a:cs typeface="Arial"/>
              </a:rPr>
              <a:t>. </a:t>
            </a:r>
            <a:r>
              <a:rPr lang="de-CH" sz="1100" i="1">
                <a:ea typeface="ＭＳ Ｐゴシック"/>
                <a:cs typeface="Arial"/>
              </a:rPr>
              <a:t>Theory </a:t>
            </a:r>
            <a:r>
              <a:rPr lang="de-CH" sz="1100" i="1" err="1">
                <a:ea typeface="ＭＳ Ｐゴシック"/>
                <a:cs typeface="Arial"/>
              </a:rPr>
              <a:t>into</a:t>
            </a:r>
            <a:r>
              <a:rPr lang="de-CH" sz="1100" i="1">
                <a:ea typeface="ＭＳ Ｐゴシック"/>
                <a:cs typeface="Arial"/>
              </a:rPr>
              <a:t> Practice</a:t>
            </a:r>
            <a:r>
              <a:rPr lang="de-CH" sz="1100">
                <a:ea typeface="ＭＳ Ｐゴシック"/>
                <a:cs typeface="Arial"/>
              </a:rPr>
              <a:t>, 41(2), 64–70.</a:t>
            </a:r>
          </a:p>
        </p:txBody>
      </p:sp>
    </p:spTree>
    <p:extLst>
      <p:ext uri="{BB962C8B-B14F-4D97-AF65-F5344CB8AC3E}">
        <p14:creationId xmlns:p14="http://schemas.microsoft.com/office/powerpoint/2010/main" val="20032055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45373BE-A97F-4A52-9535-5B47966A8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prstGeom prst="rect">
            <a:avLst/>
          </a:prstGeom>
        </p:spPr>
        <p:txBody>
          <a:bodyPr/>
          <a:lstStyle/>
          <a:p>
            <a:endParaRPr lang="fr-CH" sz="2800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  <a:p>
            <a:endParaRPr lang="en-US"/>
          </a:p>
        </p:txBody>
      </p:sp>
      <p:sp>
        <p:nvSpPr>
          <p:cNvPr id="17" name="Title 4">
            <a:extLst>
              <a:ext uri="{FF2B5EF4-FFF2-40B4-BE49-F238E27FC236}">
                <a16:creationId xmlns:a16="http://schemas.microsoft.com/office/drawing/2014/main" id="{EF30FAA9-DD12-36E8-62B7-AA055A7E7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err="1"/>
              <a:t>Vielen</a:t>
            </a:r>
            <a:r>
              <a:rPr lang="fr-CH"/>
              <a:t> Dank </a:t>
            </a:r>
            <a:r>
              <a:rPr lang="fr-CH" err="1"/>
              <a:t>für</a:t>
            </a:r>
            <a:r>
              <a:rPr lang="fr-CH"/>
              <a:t> </a:t>
            </a:r>
            <a:r>
              <a:rPr lang="fr-CH" err="1"/>
              <a:t>Ihre</a:t>
            </a:r>
            <a:r>
              <a:rPr lang="fr-CH"/>
              <a:t> </a:t>
            </a:r>
            <a:r>
              <a:rPr lang="fr-CH" err="1"/>
              <a:t>Aufmerksamkeit</a:t>
            </a:r>
            <a:r>
              <a:rPr lang="fr-CH"/>
              <a:t>!</a:t>
            </a:r>
            <a:br>
              <a:rPr lang="fr-CH"/>
            </a:br>
            <a:br>
              <a:rPr lang="fr-CH"/>
            </a:br>
            <a:r>
              <a:rPr lang="fr-CH" err="1"/>
              <a:t>Gerne</a:t>
            </a:r>
            <a:r>
              <a:rPr lang="fr-CH"/>
              <a:t> </a:t>
            </a:r>
            <a:r>
              <a:rPr lang="fr-CH" err="1"/>
              <a:t>beantworte</a:t>
            </a:r>
            <a:r>
              <a:rPr lang="fr-CH"/>
              <a:t> </a:t>
            </a:r>
            <a:r>
              <a:rPr lang="fr-CH" err="1"/>
              <a:t>ich</a:t>
            </a:r>
            <a:r>
              <a:rPr lang="fr-CH"/>
              <a:t> </a:t>
            </a:r>
            <a:r>
              <a:rPr lang="fr-CH" err="1"/>
              <a:t>nun</a:t>
            </a:r>
            <a:r>
              <a:rPr lang="fr-CH"/>
              <a:t> </a:t>
            </a:r>
            <a:r>
              <a:rPr lang="fr-CH" err="1"/>
              <a:t>Ihre</a:t>
            </a:r>
            <a:r>
              <a:rPr lang="fr-CH"/>
              <a:t> Fragen</a:t>
            </a:r>
            <a:br>
              <a:rPr lang="fr-CH"/>
            </a:br>
            <a:br>
              <a:rPr lang="fr-CH"/>
            </a:br>
            <a:br>
              <a:rPr lang="de-CH"/>
            </a:br>
            <a:endParaRPr lang="en-US"/>
          </a:p>
        </p:txBody>
      </p:sp>
      <p:pic>
        <p:nvPicPr>
          <p:cNvPr id="12" name="Bildplatzhalter 11" descr="Ein Bild, das Grafiken, Farbigkeit, Grafikdesign, Design enthält.">
            <a:extLst>
              <a:ext uri="{FF2B5EF4-FFF2-40B4-BE49-F238E27FC236}">
                <a16:creationId xmlns:a16="http://schemas.microsoft.com/office/drawing/2014/main" id="{310F5A4B-82EA-EA49-5287-F20B87674E79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l="24661" r="24661"/>
          <a:stretch>
            <a:fillRect/>
          </a:stretch>
        </p:blipFill>
        <p:spPr>
          <a:xfrm>
            <a:off x="4705096" y="226231"/>
            <a:ext cx="4265241" cy="4327699"/>
          </a:xfrm>
        </p:spPr>
      </p:pic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24BB1980-13FB-EBAE-D471-CC2D6B170D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7744285"/>
              </p:ext>
            </p:extLst>
          </p:nvPr>
        </p:nvGraphicFramePr>
        <p:xfrm>
          <a:off x="443141" y="3548746"/>
          <a:ext cx="2245519" cy="552831"/>
        </p:xfrm>
        <a:graphic>
          <a:graphicData uri="http://schemas.openxmlformats.org/drawingml/2006/table">
            <a:tbl>
              <a:tblPr firstRow="1" firstCol="1" bandRow="1"/>
              <a:tblGrid>
                <a:gridCol w="2245519">
                  <a:extLst>
                    <a:ext uri="{9D8B030D-6E8A-4147-A177-3AD203B41FA5}">
                      <a16:colId xmlns:a16="http://schemas.microsoft.com/office/drawing/2014/main" val="3024629345"/>
                    </a:ext>
                  </a:extLst>
                </a:gridCol>
              </a:tblGrid>
              <a:tr h="18421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CH" sz="1200" b="1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Corinna Bumann-Pacozzi</a:t>
                      </a:r>
                      <a:endParaRPr lang="de-CH" sz="12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1696104"/>
                  </a:ext>
                </a:extLst>
              </a:tr>
              <a:tr h="18421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 +41 (0)27 552 41 23 (D</a:t>
                      </a:r>
                      <a:r>
                        <a:rPr lang="de-CH" sz="120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irektwahl</a:t>
                      </a:r>
                      <a:r>
                        <a:rPr lang="en-US" sz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)</a:t>
                      </a:r>
                      <a:endParaRPr lang="de-CH" sz="12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231184"/>
                  </a:ext>
                </a:extLst>
              </a:tr>
              <a:tr h="184214">
                <a:tc>
                  <a:txBody>
                    <a:bodyPr/>
                    <a:lstStyle/>
                    <a:p>
                      <a:pPr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CH" sz="1200" u="sng">
                          <a:solidFill>
                            <a:schemeClr val="bg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corinna.bumann@phvs.ch</a:t>
                      </a:r>
                      <a:endParaRPr lang="de-CH" sz="1200">
                        <a:solidFill>
                          <a:schemeClr val="bg1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435" marR="51435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9387116"/>
                  </a:ext>
                </a:extLst>
              </a:tr>
            </a:tbl>
          </a:graphicData>
        </a:graphic>
      </p:graphicFrame>
      <p:sp>
        <p:nvSpPr>
          <p:cNvPr id="14" name="Textfeld 13">
            <a:extLst>
              <a:ext uri="{FF2B5EF4-FFF2-40B4-BE49-F238E27FC236}">
                <a16:creationId xmlns:a16="http://schemas.microsoft.com/office/drawing/2014/main" id="{30C5EB71-8131-6D1E-EE51-776618743255}"/>
              </a:ext>
            </a:extLst>
          </p:cNvPr>
          <p:cNvSpPr txBox="1"/>
          <p:nvPr/>
        </p:nvSpPr>
        <p:spPr>
          <a:xfrm>
            <a:off x="0" y="3067446"/>
            <a:ext cx="47050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fr-CH" sz="2000" b="1" i="1">
              <a:latin typeface="Source Sans Pro" panose="020B0503030403020204" pitchFamily="34" charset="0"/>
              <a:ea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5007957"/>
      </p:ext>
    </p:extLst>
  </p:cSld>
  <p:clrMapOvr>
    <a:masterClrMapping/>
  </p:clrMapOvr>
</p:sld>
</file>

<file path=ppt/theme/theme1.xml><?xml version="1.0" encoding="utf-8"?>
<a:theme xmlns:a="http://schemas.openxmlformats.org/drawingml/2006/main" name="1_PH VS">
  <a:themeElements>
    <a:clrScheme name="P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2202B"/>
      </a:accent1>
      <a:accent2>
        <a:srgbClr val="599B32"/>
      </a:accent2>
      <a:accent3>
        <a:srgbClr val="007553"/>
      </a:accent3>
      <a:accent4>
        <a:srgbClr val="99CC33"/>
      </a:accent4>
      <a:accent5>
        <a:srgbClr val="0269B1"/>
      </a:accent5>
      <a:accent6>
        <a:srgbClr val="FFCC00"/>
      </a:accent6>
      <a:hlink>
        <a:srgbClr val="F39A85"/>
      </a:hlink>
      <a:folHlink>
        <a:srgbClr val="C6C6C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2_PH VS">
  <a:themeElements>
    <a:clrScheme name="PH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2202B"/>
      </a:accent1>
      <a:accent2>
        <a:srgbClr val="599B32"/>
      </a:accent2>
      <a:accent3>
        <a:srgbClr val="007553"/>
      </a:accent3>
      <a:accent4>
        <a:srgbClr val="99CC33"/>
      </a:accent4>
      <a:accent5>
        <a:srgbClr val="0269B1"/>
      </a:accent5>
      <a:accent6>
        <a:srgbClr val="FFCC00"/>
      </a:accent6>
      <a:hlink>
        <a:srgbClr val="F39A85"/>
      </a:hlink>
      <a:folHlink>
        <a:srgbClr val="C6C6C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+mn-lt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2274</Words>
  <Application>Microsoft Office PowerPoint</Application>
  <PresentationFormat>Bildschirmpräsentation (16:9)</PresentationFormat>
  <Paragraphs>202</Paragraphs>
  <Slides>27</Slides>
  <Notes>27</Notes>
  <HiddenSlides>11</HiddenSlides>
  <MMClips>0</MMClips>
  <ScaleCrop>false</ScaleCrop>
  <HeadingPairs>
    <vt:vector size="6" baseType="variant">
      <vt:variant>
        <vt:lpstr>Verwendete Schriftarten</vt:lpstr>
      </vt:variant>
      <vt:variant>
        <vt:i4>11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27</vt:i4>
      </vt:variant>
    </vt:vector>
  </HeadingPairs>
  <TitlesOfParts>
    <vt:vector size="40" baseType="lpstr">
      <vt:lpstr>ＭＳ Ｐゴシック</vt:lpstr>
      <vt:lpstr>Arial</vt:lpstr>
      <vt:lpstr>Arial </vt:lpstr>
      <vt:lpstr>Calibri</vt:lpstr>
      <vt:lpstr>Courier New</vt:lpstr>
      <vt:lpstr>Gill Sans MT</vt:lpstr>
      <vt:lpstr>Open Sans</vt:lpstr>
      <vt:lpstr>Source Sans Pro</vt:lpstr>
      <vt:lpstr>Source Sans Pro Bold</vt:lpstr>
      <vt:lpstr>Symbol</vt:lpstr>
      <vt:lpstr>Wingdings</vt:lpstr>
      <vt:lpstr>1_PH VS</vt:lpstr>
      <vt:lpstr>2_PH VS</vt:lpstr>
      <vt:lpstr>Soft Skills und Professionalisierung. Entwicklung sozial‑emotionaler Verhaltenskompetenzen in einem innovativen Ausbildungsmodell. Empirische Befunde aus der Ausbildung angehender Primarlehrpersonen   </vt:lpstr>
      <vt:lpstr>Inhalt der Präsentation</vt:lpstr>
      <vt:lpstr>Ausgangslage und Problemstellung I</vt:lpstr>
      <vt:lpstr>Ausgangslage und Problemstellung II</vt:lpstr>
      <vt:lpstr>Ausgangslage und Problemstellung III</vt:lpstr>
      <vt:lpstr>Zielsetzung und Fragestellung</vt:lpstr>
      <vt:lpstr>Methodisches Vorgehen I </vt:lpstr>
      <vt:lpstr>Methodisches Vorgehen II </vt:lpstr>
      <vt:lpstr>Methodisches Vorgehen III</vt:lpstr>
      <vt:lpstr>Ergebnisse: Vorabinformationen</vt:lpstr>
      <vt:lpstr>Ergebnisse: GLOBAL SEK T1 + T3</vt:lpstr>
      <vt:lpstr>Ergebnisse SEK SELF</vt:lpstr>
      <vt:lpstr>Ergebnisse SEK SOZ</vt:lpstr>
      <vt:lpstr>Ergebnisse SEK COOP</vt:lpstr>
      <vt:lpstr>Ergebnisse SEK EMO</vt:lpstr>
      <vt:lpstr>Ergebnisse SEK INNO</vt:lpstr>
      <vt:lpstr>PowerPoint-Präsentation</vt:lpstr>
      <vt:lpstr>Ergebnisse: StM TRAD / EMPLOI SEK T1+T3</vt:lpstr>
      <vt:lpstr>Ergebnisse SELF DISPO</vt:lpstr>
      <vt:lpstr>Ergebnisse SEK SOZ</vt:lpstr>
      <vt:lpstr>Ergebnisse: SEK COOP </vt:lpstr>
      <vt:lpstr>Ergebnisse SEK EMO</vt:lpstr>
      <vt:lpstr>Ergebnisse SEK INNO</vt:lpstr>
      <vt:lpstr>Zusammenfassende Erkenntnisse I</vt:lpstr>
      <vt:lpstr>Zusammenfassende Erkenntnisse II</vt:lpstr>
      <vt:lpstr>Bibliografie</vt:lpstr>
      <vt:lpstr>Vielen Dank für Ihre Aufmerksamkeit!  Gerne beantworte ich nun Ihre Fragen  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David Hischier</dc:creator>
  <cp:keywords/>
  <dc:description/>
  <cp:lastModifiedBy>Corinna Bumann</cp:lastModifiedBy>
  <cp:revision>5</cp:revision>
  <cp:lastPrinted>2026-06-16T14:05:09Z</cp:lastPrinted>
  <dcterms:created xsi:type="dcterms:W3CDTF">2012-01-30T08:35:02Z</dcterms:created>
  <dcterms:modified xsi:type="dcterms:W3CDTF">2026-06-22T09:33:50Z</dcterms:modified>
  <cp:category/>
</cp:coreProperties>
</file>